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332" r:id="rId3"/>
    <p:sldId id="287" r:id="rId4"/>
    <p:sldId id="288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10" r:id="rId13"/>
    <p:sldId id="311" r:id="rId14"/>
    <p:sldId id="30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37" autoAdjust="0"/>
    <p:restoredTop sz="94718" autoAdjust="0"/>
  </p:normalViewPr>
  <p:slideViewPr>
    <p:cSldViewPr>
      <p:cViewPr varScale="1">
        <p:scale>
          <a:sx n="63" d="100"/>
          <a:sy n="63" d="100"/>
        </p:scale>
        <p:origin x="-12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B012F8-12B7-46E4-9102-9E622F805AF1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399F81-2D28-4BA6-908B-3BD09B2F5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B68FE86-1EF0-46E3-A0C9-6452DCCA2C29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8BDA3A-1D50-41A2-9BB0-C1FF22724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AFEA0-501C-433D-A65D-5106D9231CE5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8A4C9-55BD-4BB1-9179-5DB7451BD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1BBCE-4BB0-4C9B-81D3-734FA5D978DC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B12DA-8551-4781-99A3-8AE5F57F8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E25AD-16CE-4ED5-9126-05DF01C71432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C4BB4-7487-4DF4-8056-2C05B402D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C418-C8EB-4141-8E6B-9A76E3D99224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800CF-C9B1-4A7E-9892-03BAD6D97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B1B4-B6DB-4C6C-83D4-4A5A85EB7D89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6CFD-84B8-43C8-A901-03DE72E96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477000"/>
            <a:ext cx="4572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D5B0-8ED5-48FF-BE86-9F1A500927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884CE-A099-4592-B8A1-010C50410BD7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FA34-D7D6-454F-8F4E-BC11F6C32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E4D4A-597C-4031-9D0B-A10DFBADD513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AE5ED-05D7-4B43-87B0-83CC4DE09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CE5BF-ACDA-4DB3-A46A-73E2162F9F14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3D226-A76B-4B24-BB9E-7EAB0B7B6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51AA8-03B3-4C0E-88BE-B4BEEC27A1BB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7EAE3-C9F1-47C9-AFF4-B4D7BF5C8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47C0-EA5B-4B08-9D50-C26A301D79AC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6E041-A94F-4FBF-824A-3AEC23CB5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531B4-091B-4352-BEB4-88A41A859143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CAAB7-7CBE-4772-94CB-7F988B24D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A86EE-409C-42D4-8B24-54B4C065D1D0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994DF-7652-4B40-A2FE-D5045E864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B55C8-9DD9-4B9E-9CA4-6DEF19B7964F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7B2B-7BE8-479E-B208-32C1EFDBB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3692FDE5-9F0A-4EDF-A9D8-2E999FC0B4B2}" type="datetime1">
              <a:rPr lang="hr-HR"/>
              <a:pPr>
                <a:defRPr/>
              </a:pPr>
              <a:t>14.10.2011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7EAE10C-A975-4FFC-B19E-0FE083BC4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84" r:id="rId12"/>
    <p:sldLayoutId id="2147483683" r:id="rId13"/>
    <p:sldLayoutId id="2147483696" r:id="rId14"/>
  </p:sldLayoutIdLst>
  <p:transition>
    <p:fade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2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Problem prikaza</a:t>
            </a:r>
            <a:r>
              <a:rPr lang="hr-HR" sz="3200" smtClean="0"/>
              <a:t> internacionalnih znakova</a:t>
            </a:r>
            <a:endParaRPr lang="en-US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7651750" cy="977900"/>
          </a:xfrm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hr-HR" sz="2000" smtClean="0"/>
              <a:t>RJEŠENJE:</a:t>
            </a:r>
            <a:r>
              <a:rPr lang="hr-HR" sz="1800" smtClean="0"/>
              <a:t> 8-bitni ASCII kôd </a:t>
            </a:r>
            <a:r>
              <a:rPr lang="hr-HR" sz="1800" smtClean="0">
                <a:sym typeface="Wingdings" pitchFamily="2" charset="2"/>
              </a:rPr>
              <a:t> 2</a:t>
            </a:r>
            <a:r>
              <a:rPr lang="hr-HR" sz="1800" baseline="30000" smtClean="0">
                <a:sym typeface="Wingdings" pitchFamily="2" charset="2"/>
              </a:rPr>
              <a:t>8</a:t>
            </a:r>
            <a:r>
              <a:rPr lang="hr-HR" sz="1800" smtClean="0">
                <a:sym typeface="Wingdings" pitchFamily="2" charset="2"/>
              </a:rPr>
              <a:t> = 256 različitih znakova</a:t>
            </a:r>
          </a:p>
          <a:p>
            <a:pPr algn="ctr">
              <a:lnSpc>
                <a:spcPct val="140000"/>
              </a:lnSpc>
              <a:buFont typeface="Wingdings" pitchFamily="2" charset="2"/>
              <a:buNone/>
            </a:pPr>
            <a:r>
              <a:rPr lang="hr-HR" sz="1800" smtClean="0">
                <a:solidFill>
                  <a:srgbClr val="CC3300"/>
                </a:solidFill>
                <a:sym typeface="Wingdings" pitchFamily="2" charset="2"/>
              </a:rPr>
              <a:t>Naši su znakovi smješteni u područje 128-255.</a:t>
            </a:r>
            <a:endParaRPr lang="hr-HR" sz="1800" smtClean="0">
              <a:solidFill>
                <a:srgbClr val="CC3300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284663" y="2636838"/>
            <a:ext cx="45005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 sz="1600" i="1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kumimoji="1" lang="hr-HR" sz="1600">
                <a:solidFill>
                  <a:srgbClr val="000066"/>
                </a:solidFill>
                <a:latin typeface="Tahoma" pitchFamily="34" charset="0"/>
              </a:rPr>
              <a:t>Korištenje naših znakova olakšale su “hrvatske” tipkovnice.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 sz="1600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kumimoji="1" lang="hr-HR" sz="1600" b="1">
                <a:solidFill>
                  <a:srgbClr val="000066"/>
                </a:solidFill>
                <a:latin typeface="Tahoma" pitchFamily="34" charset="0"/>
              </a:rPr>
              <a:t>2 standarda: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 sz="1600">
                <a:solidFill>
                  <a:srgbClr val="000066"/>
                </a:solidFill>
                <a:latin typeface="Tahoma" pitchFamily="34" charset="0"/>
              </a:rPr>
              <a:t>		</a:t>
            </a:r>
            <a:r>
              <a:rPr kumimoji="1" lang="en-US" sz="1600" i="1">
                <a:solidFill>
                  <a:srgbClr val="000066"/>
                </a:solidFill>
                <a:latin typeface="Tahoma" pitchFamily="34" charset="0"/>
              </a:rPr>
              <a:t>C</a:t>
            </a:r>
            <a:r>
              <a:rPr kumimoji="1" lang="hr-HR" sz="1600" i="1">
                <a:solidFill>
                  <a:srgbClr val="000066"/>
                </a:solidFill>
                <a:latin typeface="Tahoma" pitchFamily="34" charset="0"/>
              </a:rPr>
              <a:t>entral European (Windows 1250)  </a:t>
            </a:r>
            <a:r>
              <a:rPr kumimoji="1" lang="hr-HR" sz="1600">
                <a:solidFill>
                  <a:srgbClr val="000066"/>
                </a:solidFill>
                <a:latin typeface="Tahoma" pitchFamily="34" charset="0"/>
              </a:rPr>
              <a:t>i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 sz="1600" i="1">
                <a:solidFill>
                  <a:srgbClr val="000066"/>
                </a:solidFill>
                <a:latin typeface="Tahoma" pitchFamily="34" charset="0"/>
              </a:rPr>
              <a:t>		</a:t>
            </a:r>
            <a:r>
              <a:rPr kumimoji="1" lang="en-US" sz="1600" i="1">
                <a:solidFill>
                  <a:srgbClr val="000066"/>
                </a:solidFill>
                <a:latin typeface="Tahoma" pitchFamily="34" charset="0"/>
              </a:rPr>
              <a:t>C</a:t>
            </a:r>
            <a:r>
              <a:rPr kumimoji="1" lang="hr-HR" sz="1600" i="1">
                <a:solidFill>
                  <a:srgbClr val="000066"/>
                </a:solidFill>
                <a:latin typeface="Tahoma" pitchFamily="34" charset="0"/>
              </a:rPr>
              <a:t>entral European (ISO </a:t>
            </a:r>
            <a:r>
              <a:rPr kumimoji="1" lang="en-US" sz="1600" i="1">
                <a:solidFill>
                  <a:srgbClr val="000066"/>
                </a:solidFill>
                <a:latin typeface="Tahoma" pitchFamily="34" charset="0"/>
              </a:rPr>
              <a:t>8852</a:t>
            </a:r>
            <a:r>
              <a:rPr kumimoji="1" lang="hr-HR" sz="1600" i="1">
                <a:solidFill>
                  <a:srgbClr val="000066"/>
                </a:solidFill>
                <a:latin typeface="Tahoma" pitchFamily="34" charset="0"/>
              </a:rPr>
              <a:t>)</a:t>
            </a:r>
            <a:r>
              <a:rPr kumimoji="1" lang="en-US" sz="1600" i="1">
                <a:solidFill>
                  <a:srgbClr val="000066"/>
                </a:solidFill>
                <a:latin typeface="Tahoma" pitchFamily="34" charset="0"/>
              </a:rPr>
              <a:t>.</a:t>
            </a:r>
            <a:r>
              <a:rPr kumimoji="1" lang="en-US" sz="1600">
                <a:solidFill>
                  <a:srgbClr val="000066"/>
                </a:solidFill>
                <a:latin typeface="Tahoma" pitchFamily="34" charset="0"/>
              </a:rPr>
              <a:t> </a:t>
            </a:r>
            <a:endParaRPr kumimoji="1" lang="hr-HR" sz="1600">
              <a:solidFill>
                <a:srgbClr val="000066"/>
              </a:solidFill>
              <a:latin typeface="Tahoma" pitchFamily="34" charset="0"/>
            </a:endParaRPr>
          </a:p>
        </p:txBody>
      </p:sp>
      <p:pic>
        <p:nvPicPr>
          <p:cNvPr id="28677" name="Picture 10" descr="img12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2420938"/>
            <a:ext cx="3168650" cy="2382837"/>
          </a:xfrm>
        </p:spPr>
      </p:pic>
      <p:sp>
        <p:nvSpPr>
          <p:cNvPr id="28678" name="Rectangle 14"/>
          <p:cNvSpPr>
            <a:spLocks noChangeArrowheads="1"/>
          </p:cNvSpPr>
          <p:nvPr/>
        </p:nvSpPr>
        <p:spPr bwMode="auto">
          <a:xfrm>
            <a:off x="1187450" y="2420938"/>
            <a:ext cx="30241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 sz="1400">
                <a:solidFill>
                  <a:srgbClr val="FFFF99"/>
                </a:solidFill>
                <a:latin typeface="Tahoma" pitchFamily="34" charset="0"/>
              </a:rPr>
              <a:t>	</a:t>
            </a:r>
            <a:r>
              <a:rPr kumimoji="1" lang="en-US" sz="1400">
                <a:solidFill>
                  <a:srgbClr val="FFFF99"/>
                </a:solidFill>
                <a:latin typeface="Tahoma" pitchFamily="34" charset="0"/>
              </a:rPr>
              <a:t>Osobna računala</a:t>
            </a:r>
            <a:r>
              <a:rPr kumimoji="1" lang="hr-HR" sz="1400">
                <a:solidFill>
                  <a:srgbClr val="FFFF99"/>
                </a:solidFill>
                <a:latin typeface="Tahoma" pitchFamily="34" charset="0"/>
              </a:rPr>
              <a:t> s Windows okruženjem - nekoliko načina prikaza naših znakova.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>
                <a:solidFill>
                  <a:srgbClr val="000066"/>
                </a:solidFill>
                <a:latin typeface="Tahoma" pitchFamily="34" charset="0"/>
              </a:rPr>
              <a:t> </a:t>
            </a:r>
            <a:endParaRPr kumimoji="1" lang="hr-HR">
              <a:solidFill>
                <a:srgbClr val="CC3300"/>
              </a:solidFill>
              <a:latin typeface="Tahoma" pitchFamily="34" charset="0"/>
              <a:sym typeface="Wingdings" pitchFamily="2" charset="2"/>
            </a:endParaRPr>
          </a:p>
        </p:txBody>
      </p:sp>
      <p:sp>
        <p:nvSpPr>
          <p:cNvPr id="28679" name="Rectangle 15"/>
          <p:cNvSpPr>
            <a:spLocks noChangeArrowheads="1"/>
          </p:cNvSpPr>
          <p:nvPr/>
        </p:nvSpPr>
        <p:spPr bwMode="auto">
          <a:xfrm>
            <a:off x="1042988" y="5300663"/>
            <a:ext cx="7345362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>
                <a:solidFill>
                  <a:srgbClr val="000066"/>
                </a:solidFill>
                <a:latin typeface="Tahoma" pitchFamily="34" charset="0"/>
              </a:rPr>
              <a:t>8-bitni ASCII kôd nije dovoljan za prikaz znakova svih jezika u svijetu (kineska, japanska slova?)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</a:pPr>
            <a:r>
              <a:rPr kumimoji="1" lang="hr-HR">
                <a:solidFill>
                  <a:srgbClr val="CC3300"/>
                </a:solidFill>
                <a:latin typeface="Tahoma" pitchFamily="34" charset="0"/>
              </a:rPr>
              <a:t>UNICODE: 1 znak </a:t>
            </a:r>
            <a:r>
              <a:rPr kumimoji="1" lang="hr-HR">
                <a:solidFill>
                  <a:srgbClr val="CC3300"/>
                </a:solidFill>
                <a:latin typeface="Tahoma" pitchFamily="34" charset="0"/>
                <a:sym typeface="Wingdings" pitchFamily="2" charset="2"/>
              </a:rPr>
              <a:t> 16 bita  2</a:t>
            </a:r>
            <a:r>
              <a:rPr kumimoji="1" lang="hr-HR" baseline="30000">
                <a:solidFill>
                  <a:srgbClr val="CC3300"/>
                </a:solidFill>
                <a:latin typeface="Tahoma" pitchFamily="34" charset="0"/>
                <a:sym typeface="Wingdings" pitchFamily="2" charset="2"/>
              </a:rPr>
              <a:t>16</a:t>
            </a:r>
            <a:r>
              <a:rPr kumimoji="1" lang="hr-HR">
                <a:solidFill>
                  <a:srgbClr val="CC3300"/>
                </a:solidFill>
                <a:latin typeface="Tahoma" pitchFamily="34" charset="0"/>
                <a:sym typeface="Wingdings" pitchFamily="2" charset="2"/>
              </a:rPr>
              <a:t> = 65536 različitih znakova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smtClean="0"/>
              <a:t>8</a:t>
            </a:r>
            <a:r>
              <a:rPr lang="en-US" sz="3600" smtClean="0"/>
              <a:t>-bitni ASCII kod</a:t>
            </a:r>
          </a:p>
        </p:txBody>
      </p:sp>
      <p:sp>
        <p:nvSpPr>
          <p:cNvPr id="29699" name="Rectangle 30"/>
          <p:cNvSpPr>
            <a:spLocks noChangeArrowheads="1"/>
          </p:cNvSpPr>
          <p:nvPr/>
        </p:nvSpPr>
        <p:spPr bwMode="auto">
          <a:xfrm>
            <a:off x="3132138" y="37226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9700" name="Rectangle 62"/>
          <p:cNvSpPr>
            <a:spLocks noChangeArrowheads="1"/>
          </p:cNvSpPr>
          <p:nvPr/>
        </p:nvSpPr>
        <p:spPr bwMode="auto">
          <a:xfrm>
            <a:off x="3806825" y="50927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9701" name="Text Box 68"/>
          <p:cNvSpPr txBox="1">
            <a:spLocks noChangeArrowheads="1"/>
          </p:cNvSpPr>
          <p:nvPr/>
        </p:nvSpPr>
        <p:spPr bwMode="auto">
          <a:xfrm>
            <a:off x="2819400" y="990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/>
          </a:p>
        </p:txBody>
      </p:sp>
      <p:graphicFrame>
        <p:nvGraphicFramePr>
          <p:cNvPr id="30266" name="Group 570"/>
          <p:cNvGraphicFramePr>
            <a:graphicFrameLocks noGrp="1"/>
          </p:cNvGraphicFramePr>
          <p:nvPr/>
        </p:nvGraphicFramePr>
        <p:xfrm>
          <a:off x="1000125" y="857250"/>
          <a:ext cx="7786688" cy="5608320"/>
        </p:xfrm>
        <a:graphic>
          <a:graphicData uri="http://schemas.openxmlformats.org/drawingml/2006/table">
            <a:tbl>
              <a:tblPr/>
              <a:tblGrid>
                <a:gridCol w="452438"/>
                <a:gridCol w="452437"/>
                <a:gridCol w="527050"/>
                <a:gridCol w="703263"/>
                <a:gridCol w="503237"/>
                <a:gridCol w="463550"/>
                <a:gridCol w="396875"/>
                <a:gridCol w="565150"/>
                <a:gridCol w="447675"/>
                <a:gridCol w="377825"/>
                <a:gridCol w="468313"/>
                <a:gridCol w="441325"/>
                <a:gridCol w="577850"/>
                <a:gridCol w="477837"/>
                <a:gridCol w="485775"/>
                <a:gridCol w="446088"/>
              </a:tblGrid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Null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&lt;SPACE&gt;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@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`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└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Ó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!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í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┴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ß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☻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"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é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ó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┬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♥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#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â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├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Ń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♦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ä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Ą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ń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♣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ů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ą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ň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&amp;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ć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•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'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◘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ł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╚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Ŕ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○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ë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╔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¬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╩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ŕ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♂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╦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Ű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♀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î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♪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═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♫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Ä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ngLiU" pitchFamily="49" charset="-120"/>
                          <a:ea typeface="Calibri" pitchFamily="34" charset="0"/>
                          <a:cs typeface="MingLiU" pitchFamily="49" charset="-120"/>
                        </a:rPr>
                        <a:t>«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╬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ţ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Ć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¤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´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É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­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◄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▒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˝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↕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ĺ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▓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Ď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˛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ô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│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Ë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ˇ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▄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ö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┤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ď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˘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§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Ľ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Ň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§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▬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ľ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÷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↨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Ś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¸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ś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°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↓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Ö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┘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¨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→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║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┌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←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{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Ť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╗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█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ű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∟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\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|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ť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╝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▄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↔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=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}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Ł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Ţ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ř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▲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^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126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158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×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190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222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254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Mincho" pitchFamily="49" charset="-128"/>
                          <a:ea typeface="Calibri" pitchFamily="34" charset="0"/>
                          <a:cs typeface="MS Mincho" pitchFamily="49" charset="-128"/>
                        </a:rPr>
                        <a:t>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▼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?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_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127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&lt;DEL&gt;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159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č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191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┐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223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▀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255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endParaRPr kumimoji="0" lang="hr-H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-428625" y="0"/>
            <a:ext cx="8458200" cy="1143000"/>
          </a:xfrm>
        </p:spPr>
        <p:txBody>
          <a:bodyPr/>
          <a:lstStyle/>
          <a:p>
            <a:r>
              <a:rPr lang="hr-HR" smtClean="0"/>
              <a:t>Što smo naučili?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CB6546-FF9B-4CDF-AA03-AFBD0DE8C76A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4438" y="1357313"/>
            <a:ext cx="707231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Arial" charset="0"/>
              <a:buAutoNum type="arabicPeriod"/>
            </a:pPr>
            <a:r>
              <a:rPr lang="hr-HR" sz="2400" dirty="0"/>
              <a:t>Koliko mjesta (</a:t>
            </a:r>
            <a:r>
              <a:rPr lang="hr-HR" sz="2400" dirty="0" err="1"/>
              <a:t>bytova</a:t>
            </a:r>
            <a:r>
              <a:rPr lang="hr-HR" sz="2400" dirty="0"/>
              <a:t>) u memoriji računala zauzima tvoje ime?</a:t>
            </a:r>
          </a:p>
          <a:p>
            <a:pPr marL="457200" indent="-457200">
              <a:spcBef>
                <a:spcPts val="600"/>
              </a:spcBef>
              <a:buFont typeface="Arial" charset="0"/>
              <a:buAutoNum type="arabicPeriod"/>
            </a:pPr>
            <a:r>
              <a:rPr lang="hr-HR" sz="2400" dirty="0"/>
              <a:t>Pomoću ASCII tablice zapiši svoje ime kako ga pohranjuje računalo (kombinacijom nula i jedinica).</a:t>
            </a:r>
          </a:p>
          <a:p>
            <a:pPr marL="457200" indent="-457200">
              <a:spcBef>
                <a:spcPts val="600"/>
              </a:spcBef>
              <a:buFont typeface="Arial" charset="0"/>
              <a:buAutoNum type="arabicPeriod"/>
            </a:pPr>
            <a:r>
              <a:rPr lang="hr-HR" sz="2400" dirty="0"/>
              <a:t>Svaki znak u svom imenu zapiši </a:t>
            </a:r>
            <a:r>
              <a:rPr lang="hr-HR" sz="2400" dirty="0" err="1"/>
              <a:t>heksadekadski</a:t>
            </a:r>
            <a:r>
              <a:rPr lang="hr-HR" sz="2400" dirty="0" smtClean="0"/>
              <a:t>.</a:t>
            </a:r>
            <a:endParaRPr lang="hr-HR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-428625" y="0"/>
            <a:ext cx="8458200" cy="1143000"/>
          </a:xfrm>
        </p:spPr>
        <p:txBody>
          <a:bodyPr/>
          <a:lstStyle/>
          <a:p>
            <a:r>
              <a:rPr lang="hr-HR" smtClean="0"/>
              <a:t>Što smo naučili?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13599A-061C-4041-A7E7-3644B3D69F92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1214438" y="1357313"/>
            <a:ext cx="7072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</a:pPr>
            <a:r>
              <a:rPr lang="hr-HR" sz="2400" dirty="0" smtClean="0"/>
              <a:t>4. Pročitaj </a:t>
            </a:r>
            <a:r>
              <a:rPr lang="hr-HR" sz="2400" dirty="0"/>
              <a:t>što piše u računalu: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14688" y="5286375"/>
            <a:ext cx="4770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000">
                <a:solidFill>
                  <a:srgbClr val="C00000"/>
                </a:solidFill>
              </a:rPr>
              <a:t>“Pred vama je čitav svijet i čeka vas!”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71625" y="1928813"/>
          <a:ext cx="6096000" cy="29921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01010000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01110010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01100101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01100100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01100001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11101000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01100101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11101000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01101011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01110110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01100001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01110011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00100001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00100010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000" b="1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Zapamti!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7250" y="1371600"/>
            <a:ext cx="3429000" cy="1771650"/>
          </a:xfrm>
          <a:solidFill>
            <a:srgbClr val="FFFF99"/>
          </a:solidFill>
        </p:spPr>
        <p:txBody>
          <a:bodyPr/>
          <a:lstStyle/>
          <a:p>
            <a:r>
              <a:rPr lang="hr-HR" smtClean="0"/>
              <a:t>BIT</a:t>
            </a:r>
          </a:p>
          <a:p>
            <a:r>
              <a:rPr lang="hr-HR" smtClean="0"/>
              <a:t>bajt</a:t>
            </a:r>
          </a:p>
          <a:p>
            <a:r>
              <a:rPr lang="hr-HR" sz="2800" smtClean="0"/>
              <a:t>KB, MB, GB, TB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500313"/>
            <a:ext cx="4191000" cy="842962"/>
          </a:xfrm>
          <a:solidFill>
            <a:srgbClr val="92D050"/>
          </a:solidFill>
        </p:spPr>
        <p:txBody>
          <a:bodyPr/>
          <a:lstStyle/>
          <a:p>
            <a:pPr algn="ctr">
              <a:buFontTx/>
              <a:buNone/>
            </a:pPr>
            <a:r>
              <a:rPr lang="hr-HR" smtClean="0"/>
              <a:t>Brojevi u računalu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1284F4E-CA9B-4B33-9FFC-7DE30793B180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72188" y="1285875"/>
            <a:ext cx="1285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800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72000" y="3643313"/>
            <a:ext cx="4191000" cy="8429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hr-HR" sz="3200" kern="0">
                <a:latin typeface="+mn-lt"/>
              </a:rPr>
              <a:t>Znakovi u računalu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2071688" y="4643438"/>
            <a:ext cx="5000625" cy="8429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hr-HR" sz="3200" kern="0">
                <a:latin typeface="+mn-lt"/>
              </a:rPr>
              <a:t>kod – kodiranje - kodovi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 bwMode="auto">
          <a:xfrm>
            <a:off x="2928938" y="5572125"/>
            <a:ext cx="3571875" cy="8429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hr-HR" sz="3200" b="1" ker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ASCII kod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929066"/>
            <a:ext cx="7772400" cy="820737"/>
          </a:xfrm>
        </p:spPr>
        <p:txBody>
          <a:bodyPr/>
          <a:lstStyle/>
          <a:p>
            <a:r>
              <a:rPr lang="hr-HR" sz="2000" dirty="0" smtClean="0"/>
              <a:t>Registar (obično 16, 32, 64 </a:t>
            </a:r>
            <a:r>
              <a:rPr lang="hr-HR" sz="2000" dirty="0" err="1" smtClean="0"/>
              <a:t>bistabila</a:t>
            </a:r>
            <a:r>
              <a:rPr lang="hr-HR" sz="2000" dirty="0" smtClean="0"/>
              <a:t>)</a:t>
            </a:r>
            <a:br>
              <a:rPr lang="hr-HR" sz="2000" dirty="0" smtClean="0"/>
            </a:br>
            <a:endParaRPr lang="en-US" sz="2000" dirty="0" smtClean="0"/>
          </a:p>
        </p:txBody>
      </p:sp>
      <p:sp>
        <p:nvSpPr>
          <p:cNvPr id="7171" name="Rectangle 10"/>
          <p:cNvSpPr>
            <a:spLocks noChangeArrowheads="1"/>
          </p:cNvSpPr>
          <p:nvPr/>
        </p:nvSpPr>
        <p:spPr bwMode="auto">
          <a:xfrm>
            <a:off x="1543050" y="3595688"/>
            <a:ext cx="2889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928926" y="4929198"/>
            <a:ext cx="2881312" cy="360363"/>
            <a:chOff x="521" y="2659"/>
            <a:chExt cx="1815" cy="227"/>
          </a:xfrm>
        </p:grpSpPr>
        <p:grpSp>
          <p:nvGrpSpPr>
            <p:cNvPr id="3" name="Group 57"/>
            <p:cNvGrpSpPr>
              <a:grpSpLocks/>
            </p:cNvGrpSpPr>
            <p:nvPr/>
          </p:nvGrpSpPr>
          <p:grpSpPr bwMode="auto">
            <a:xfrm>
              <a:off x="521" y="2659"/>
              <a:ext cx="907" cy="227"/>
              <a:chOff x="521" y="2659"/>
              <a:chExt cx="907" cy="227"/>
            </a:xfrm>
          </p:grpSpPr>
          <p:sp>
            <p:nvSpPr>
              <p:cNvPr id="7181" name="Rectangle 58"/>
              <p:cNvSpPr>
                <a:spLocks noChangeArrowheads="1"/>
              </p:cNvSpPr>
              <p:nvPr/>
            </p:nvSpPr>
            <p:spPr bwMode="auto">
              <a:xfrm>
                <a:off x="521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182" name="Rectangle 59"/>
              <p:cNvSpPr>
                <a:spLocks noChangeArrowheads="1"/>
              </p:cNvSpPr>
              <p:nvPr/>
            </p:nvSpPr>
            <p:spPr bwMode="auto">
              <a:xfrm>
                <a:off x="748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7183" name="Rectangle 60"/>
              <p:cNvSpPr>
                <a:spLocks noChangeArrowheads="1"/>
              </p:cNvSpPr>
              <p:nvPr/>
            </p:nvSpPr>
            <p:spPr bwMode="auto">
              <a:xfrm>
                <a:off x="975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7184" name="Rectangle 61"/>
              <p:cNvSpPr>
                <a:spLocks noChangeArrowheads="1"/>
              </p:cNvSpPr>
              <p:nvPr/>
            </p:nvSpPr>
            <p:spPr bwMode="auto">
              <a:xfrm>
                <a:off x="1201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1429" y="2659"/>
              <a:ext cx="907" cy="227"/>
              <a:chOff x="1429" y="2659"/>
              <a:chExt cx="907" cy="227"/>
            </a:xfrm>
          </p:grpSpPr>
          <p:sp>
            <p:nvSpPr>
              <p:cNvPr id="7177" name="Rectangle 63"/>
              <p:cNvSpPr>
                <a:spLocks noChangeArrowheads="1"/>
              </p:cNvSpPr>
              <p:nvPr/>
            </p:nvSpPr>
            <p:spPr bwMode="auto">
              <a:xfrm>
                <a:off x="1429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178" name="Rectangle 64"/>
              <p:cNvSpPr>
                <a:spLocks noChangeArrowheads="1"/>
              </p:cNvSpPr>
              <p:nvPr/>
            </p:nvSpPr>
            <p:spPr bwMode="auto">
              <a:xfrm>
                <a:off x="1656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7179" name="Rectangle 65"/>
              <p:cNvSpPr>
                <a:spLocks noChangeArrowheads="1"/>
              </p:cNvSpPr>
              <p:nvPr/>
            </p:nvSpPr>
            <p:spPr bwMode="auto">
              <a:xfrm>
                <a:off x="1883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7180" name="Rectangle 66"/>
              <p:cNvSpPr>
                <a:spLocks noChangeArrowheads="1"/>
              </p:cNvSpPr>
              <p:nvPr/>
            </p:nvSpPr>
            <p:spPr bwMode="auto">
              <a:xfrm>
                <a:off x="2109" y="2659"/>
                <a:ext cx="22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hr-HR" sz="2400">
                    <a:latin typeface="Tahoma" pitchFamily="34" charset="0"/>
                  </a:rPr>
                  <a:t>0</a:t>
                </a:r>
              </a:p>
            </p:txBody>
          </p:sp>
        </p:grpSp>
      </p:grpSp>
      <p:sp>
        <p:nvSpPr>
          <p:cNvPr id="7173" name="Rectangle 75"/>
          <p:cNvSpPr>
            <a:spLocks noChangeArrowheads="1"/>
          </p:cNvSpPr>
          <p:nvPr/>
        </p:nvSpPr>
        <p:spPr bwMode="auto">
          <a:xfrm>
            <a:off x="1285852" y="2500306"/>
            <a:ext cx="6226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hr-HR" sz="2800" dirty="0">
                <a:solidFill>
                  <a:srgbClr val="003366"/>
                </a:solidFill>
                <a:latin typeface="Tahoma" pitchFamily="34" charset="0"/>
              </a:rPr>
              <a:t>8 binarnih znamenki predstavlja jedan</a:t>
            </a:r>
          </a:p>
          <a:p>
            <a:pPr algn="ctr"/>
            <a:r>
              <a:rPr lang="hr-HR" sz="2800" dirty="0">
                <a:solidFill>
                  <a:srgbClr val="003366"/>
                </a:solidFill>
                <a:latin typeface="Tahoma" pitchFamily="34" charset="0"/>
              </a:rPr>
              <a:t> </a:t>
            </a:r>
            <a:r>
              <a:rPr lang="hr-HR" sz="2800" b="1" dirty="0">
                <a:solidFill>
                  <a:srgbClr val="CC3300"/>
                </a:solidFill>
                <a:latin typeface="Tahoma" pitchFamily="34" charset="0"/>
              </a:rPr>
              <a:t>bajt</a:t>
            </a:r>
            <a:r>
              <a:rPr lang="hr-HR" sz="2800" dirty="0">
                <a:solidFill>
                  <a:srgbClr val="003366"/>
                </a:solidFill>
                <a:latin typeface="Tahoma" pitchFamily="34" charset="0"/>
              </a:rPr>
              <a:t> (</a:t>
            </a:r>
            <a:r>
              <a:rPr lang="hr-HR" sz="2800" dirty="0" err="1">
                <a:solidFill>
                  <a:srgbClr val="003366"/>
                </a:solidFill>
                <a:latin typeface="Tahoma" pitchFamily="34" charset="0"/>
              </a:rPr>
              <a:t>engl</a:t>
            </a:r>
            <a:r>
              <a:rPr lang="hr-HR" sz="2800" dirty="0">
                <a:solidFill>
                  <a:srgbClr val="003366"/>
                </a:solidFill>
                <a:latin typeface="Tahoma" pitchFamily="34" charset="0"/>
              </a:rPr>
              <a:t>.</a:t>
            </a:r>
            <a:r>
              <a:rPr lang="hr-HR" sz="2800" i="1" dirty="0">
                <a:solidFill>
                  <a:srgbClr val="003366"/>
                </a:solidFill>
                <a:latin typeface="Tahoma" pitchFamily="34" charset="0"/>
              </a:rPr>
              <a:t> </a:t>
            </a:r>
            <a:r>
              <a:rPr lang="hr-HR" sz="2800" i="1" dirty="0" err="1">
                <a:solidFill>
                  <a:srgbClr val="003366"/>
                </a:solidFill>
                <a:latin typeface="Tahoma" pitchFamily="34" charset="0"/>
              </a:rPr>
              <a:t>byte</a:t>
            </a:r>
            <a:r>
              <a:rPr lang="hr-HR" sz="2800" dirty="0">
                <a:solidFill>
                  <a:srgbClr val="003366"/>
                </a:solidFill>
                <a:latin typeface="Tahoma" pitchFamily="34" charset="0"/>
              </a:rPr>
              <a:t>). </a:t>
            </a:r>
          </a:p>
        </p:txBody>
      </p:sp>
      <p:sp>
        <p:nvSpPr>
          <p:cNvPr id="103500" name="Rectangle 76"/>
          <p:cNvSpPr>
            <a:spLocks noChangeArrowheads="1"/>
          </p:cNvSpPr>
          <p:nvPr/>
        </p:nvSpPr>
        <p:spPr bwMode="auto">
          <a:xfrm>
            <a:off x="2786050" y="3500438"/>
            <a:ext cx="3625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16, 32 i 64 bita (1 </a:t>
            </a:r>
            <a:r>
              <a:rPr lang="hr-HR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riječ</a:t>
            </a:r>
            <a:r>
              <a:rPr lang="hr-H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  <a:r>
              <a:rPr lang="en-US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7" name="Pravokutnik 16"/>
          <p:cNvSpPr/>
          <p:nvPr/>
        </p:nvSpPr>
        <p:spPr>
          <a:xfrm>
            <a:off x="2143108" y="150017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hr-HR" sz="2400" b="1" dirty="0" smtClean="0">
                <a:solidFill>
                  <a:srgbClr val="C00000"/>
                </a:solidFill>
              </a:rPr>
              <a:t>BIT</a:t>
            </a:r>
            <a:r>
              <a:rPr lang="hr-HR" sz="2400" dirty="0" smtClean="0"/>
              <a:t> (</a:t>
            </a:r>
            <a:r>
              <a:rPr lang="hr-HR" sz="2400" i="1" dirty="0" err="1" smtClean="0"/>
              <a:t>engl</a:t>
            </a:r>
            <a:r>
              <a:rPr lang="hr-HR" sz="2400" i="1" dirty="0" smtClean="0"/>
              <a:t>.</a:t>
            </a:r>
            <a:r>
              <a:rPr lang="hr-HR" sz="2400" dirty="0" smtClean="0"/>
              <a:t> </a:t>
            </a:r>
            <a:r>
              <a:rPr lang="hr-HR" sz="2400" b="1" dirty="0" err="1" smtClean="0"/>
              <a:t>BI</a:t>
            </a:r>
            <a:r>
              <a:rPr lang="hr-HR" sz="2400" dirty="0" err="1" smtClean="0"/>
              <a:t>nary</a:t>
            </a:r>
            <a:r>
              <a:rPr lang="hr-HR" sz="2400" dirty="0" smtClean="0"/>
              <a:t> </a:t>
            </a:r>
            <a:r>
              <a:rPr lang="hr-HR" sz="2400" dirty="0" err="1" smtClean="0"/>
              <a:t>digi</a:t>
            </a:r>
            <a:r>
              <a:rPr lang="hr-HR" sz="2400" b="1" dirty="0" err="1" smtClean="0"/>
              <a:t>T</a:t>
            </a:r>
            <a:r>
              <a:rPr lang="hr-HR" sz="2400" i="1" dirty="0" smtClean="0"/>
              <a:t> = </a:t>
            </a:r>
            <a:r>
              <a:rPr lang="hr-HR" sz="2400" dirty="0" smtClean="0"/>
              <a:t>binarna znamenka)</a:t>
            </a:r>
            <a:r>
              <a:rPr lang="hr-HR" sz="2400" i="1" dirty="0" smtClean="0"/>
              <a:t> </a:t>
            </a:r>
            <a:r>
              <a:rPr lang="hr-HR" sz="2400" dirty="0" smtClean="0"/>
              <a:t> </a:t>
            </a:r>
          </a:p>
        </p:txBody>
      </p:sp>
      <p:sp>
        <p:nvSpPr>
          <p:cNvPr id="18" name="TekstniOkvir 17"/>
          <p:cNvSpPr txBox="1"/>
          <p:nvPr/>
        </p:nvSpPr>
        <p:spPr>
          <a:xfrm>
            <a:off x="1643042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rgbClr val="FF3399"/>
                </a:solidFill>
              </a:rPr>
              <a:t>PRIKAZ BROJEVA I ZNAKOVA U RAČUNALU</a:t>
            </a:r>
            <a:endParaRPr lang="hr-HR" sz="24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26" name="Group 34"/>
          <p:cNvGraphicFramePr>
            <a:graphicFrameLocks noGrp="1"/>
          </p:cNvGraphicFramePr>
          <p:nvPr>
            <p:ph/>
          </p:nvPr>
        </p:nvGraphicFramePr>
        <p:xfrm>
          <a:off x="539750" y="1643063"/>
          <a:ext cx="8135938" cy="3329940"/>
        </p:xfrm>
        <a:graphic>
          <a:graphicData uri="http://schemas.openxmlformats.org/drawingml/2006/table">
            <a:tbl>
              <a:tblPr/>
              <a:tblGrid>
                <a:gridCol w="1285875"/>
                <a:gridCol w="3898900"/>
                <a:gridCol w="2951163"/>
              </a:tblGrid>
              <a:tr h="4222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 KB =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=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 MB =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1024 · 1024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=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1048576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 GB =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1024 · 1024 · 1024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=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1073741824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 TB =</a:t>
                      </a: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ahoma" pitchFamily="34" charset="0"/>
                        </a:rPr>
                        <a:t>PETA  </a:t>
                      </a: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ahoma" pitchFamily="34" charset="0"/>
                        </a:rPr>
                        <a:t>EXA</a:t>
                      </a: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ahoma" pitchFamily="34" charset="0"/>
                        </a:rPr>
                        <a:t>ZETA</a:t>
                      </a: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ahoma" pitchFamily="34" charset="0"/>
                        </a:rPr>
                        <a:t>YOTTA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1024 · 1024 · 1024· 1024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=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1099511627776 bajta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</a:tabLst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207" name="Rectangle 41"/>
          <p:cNvSpPr>
            <a:spLocks noChangeArrowheads="1"/>
          </p:cNvSpPr>
          <p:nvPr/>
        </p:nvSpPr>
        <p:spPr bwMode="auto">
          <a:xfrm>
            <a:off x="1785938" y="285750"/>
            <a:ext cx="5942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2800">
                <a:solidFill>
                  <a:srgbClr val="003366"/>
                </a:solidFill>
                <a:latin typeface="Tahoma" pitchFamily="34" charset="0"/>
              </a:rPr>
              <a:t>kilobajt, megabajt, gigabajt, terabajt</a:t>
            </a:r>
          </a:p>
        </p:txBody>
      </p:sp>
      <p:sp>
        <p:nvSpPr>
          <p:cNvPr id="167978" name="Rectangle 42"/>
          <p:cNvSpPr>
            <a:spLocks noChangeArrowheads="1"/>
          </p:cNvSpPr>
          <p:nvPr/>
        </p:nvSpPr>
        <p:spPr bwMode="auto">
          <a:xfrm>
            <a:off x="3563938" y="3948113"/>
            <a:ext cx="5111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KB = 1024 BY = </a:t>
            </a:r>
            <a:r>
              <a:rPr lang="hr-HR">
                <a:solidFill>
                  <a:srgbClr val="CC3300"/>
                </a:solidFill>
              </a:rPr>
              <a:t>2</a:t>
            </a:r>
            <a:r>
              <a:rPr lang="hr-HR" baseline="30000">
                <a:solidFill>
                  <a:srgbClr val="CC3300"/>
                </a:solidFill>
              </a:rPr>
              <a:t>10</a:t>
            </a:r>
          </a:p>
          <a:p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MB = 1024 KB = </a:t>
            </a:r>
            <a:r>
              <a:rPr lang="hr-HR">
                <a:solidFill>
                  <a:srgbClr val="CC3300"/>
                </a:solidFill>
              </a:rPr>
              <a:t>2</a:t>
            </a:r>
            <a:r>
              <a:rPr lang="hr-HR" baseline="30000">
                <a:solidFill>
                  <a:srgbClr val="CC3300"/>
                </a:solidFill>
              </a:rPr>
              <a:t>20</a:t>
            </a:r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, </a:t>
            </a:r>
          </a:p>
          <a:p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GB = 1024 MB = </a:t>
            </a:r>
            <a:r>
              <a:rPr lang="hr-H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  <a:r>
              <a:rPr lang="hr-HR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30</a:t>
            </a:r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</a:p>
        </p:txBody>
      </p:sp>
      <p:sp>
        <p:nvSpPr>
          <p:cNvPr id="167979" name="Rectangle 43"/>
          <p:cNvSpPr>
            <a:spLocks noChangeArrowheads="1"/>
          </p:cNvSpPr>
          <p:nvPr/>
        </p:nvSpPr>
        <p:spPr bwMode="auto">
          <a:xfrm>
            <a:off x="1187450" y="5087938"/>
            <a:ext cx="6715125" cy="1562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hr-HR" sz="2400" b="1">
                <a:solidFill>
                  <a:srgbClr val="CC3300"/>
                </a:solidFill>
                <a:latin typeface="Tahoma" pitchFamily="34" charset="0"/>
              </a:rPr>
              <a:t>Zašto je pretvornik 1024?</a:t>
            </a:r>
            <a:br>
              <a:rPr lang="hr-HR" sz="2400" b="1">
                <a:solidFill>
                  <a:srgbClr val="CC3300"/>
                </a:solidFill>
                <a:latin typeface="Tahoma" pitchFamily="34" charset="0"/>
              </a:rPr>
            </a:br>
            <a:endParaRPr lang="hr-HR" sz="2400">
              <a:solidFill>
                <a:srgbClr val="CC33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hr-HR" sz="2400">
                <a:latin typeface="Tahoma" pitchFamily="34" charset="0"/>
              </a:rPr>
              <a:t> zbog binarne naravi računala </a:t>
            </a:r>
          </a:p>
          <a:p>
            <a:pPr algn="ctr">
              <a:defRPr/>
            </a:pPr>
            <a:r>
              <a:rPr lang="hr-HR" sz="2400" b="1">
                <a:solidFill>
                  <a:srgbClr val="CC3300"/>
                </a:solidFill>
              </a:rPr>
              <a:t> 1024</a:t>
            </a:r>
            <a:r>
              <a:rPr lang="hr-HR" sz="2400">
                <a:solidFill>
                  <a:srgbClr val="CC3300"/>
                </a:solidFill>
                <a:latin typeface="Tahoma" pitchFamily="34" charset="0"/>
              </a:rPr>
              <a:t> = 2</a:t>
            </a:r>
            <a:r>
              <a:rPr lang="hr-HR" sz="2400" baseline="30000">
                <a:solidFill>
                  <a:srgbClr val="CC3300"/>
                </a:solidFill>
                <a:latin typeface="Tahoma" pitchFamily="34" charset="0"/>
              </a:rPr>
              <a:t>10</a:t>
            </a:r>
            <a:r>
              <a:rPr lang="hr-HR" sz="240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78" grpId="0"/>
      <p:bldP spid="1679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58200" cy="1143000"/>
          </a:xfrm>
        </p:spPr>
        <p:txBody>
          <a:bodyPr/>
          <a:lstStyle/>
          <a:p>
            <a:r>
              <a:rPr lang="en-US" smtClean="0">
                <a:solidFill>
                  <a:srgbClr val="003366"/>
                </a:solidFill>
              </a:rPr>
              <a:t>Brojevi u računalu</a:t>
            </a:r>
            <a:br>
              <a:rPr lang="en-US" smtClean="0">
                <a:solidFill>
                  <a:srgbClr val="003366"/>
                </a:solidFill>
              </a:rPr>
            </a:br>
            <a:endParaRPr lang="hr-HR" smtClean="0">
              <a:solidFill>
                <a:srgbClr val="003366"/>
              </a:solidFill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43213" y="1670050"/>
            <a:ext cx="5689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>
                <a:solidFill>
                  <a:srgbClr val="003366"/>
                </a:solidFill>
              </a:rPr>
              <a:t>Cijele brojeve</a:t>
            </a:r>
            <a:r>
              <a:rPr lang="en-US" sz="2400">
                <a:solidFill>
                  <a:srgbClr val="003366"/>
                </a:solidFill>
              </a:rPr>
              <a:t> (</a:t>
            </a:r>
            <a:r>
              <a:rPr lang="en-US" sz="2400" i="1">
                <a:solidFill>
                  <a:srgbClr val="003366"/>
                </a:solidFill>
              </a:rPr>
              <a:t>engl. integer</a:t>
            </a:r>
            <a:r>
              <a:rPr lang="en-US" sz="2400">
                <a:solidFill>
                  <a:srgbClr val="003366"/>
                </a:solidFill>
              </a:rPr>
              <a:t>) u računalu jednostavno </a:t>
            </a:r>
            <a:r>
              <a:rPr lang="hr-HR" sz="2400">
                <a:solidFill>
                  <a:srgbClr val="003366"/>
                </a:solidFill>
              </a:rPr>
              <a:t>se </a:t>
            </a:r>
            <a:r>
              <a:rPr lang="en-US" sz="2400">
                <a:solidFill>
                  <a:srgbClr val="003366"/>
                </a:solidFill>
              </a:rPr>
              <a:t>zapi</a:t>
            </a:r>
            <a:r>
              <a:rPr lang="hr-HR" sz="2400">
                <a:solidFill>
                  <a:srgbClr val="003366"/>
                </a:solidFill>
              </a:rPr>
              <a:t>suju</a:t>
            </a:r>
            <a:r>
              <a:rPr lang="en-US" sz="2400">
                <a:solidFill>
                  <a:srgbClr val="003366"/>
                </a:solidFill>
              </a:rPr>
              <a:t> binarno. </a:t>
            </a:r>
            <a:endParaRPr lang="hr-HR" sz="2400">
              <a:solidFill>
                <a:srgbClr val="003366"/>
              </a:solidFill>
            </a:endParaRPr>
          </a:p>
          <a:p>
            <a:endParaRPr lang="hr-HR" sz="2400">
              <a:solidFill>
                <a:srgbClr val="003366"/>
              </a:solidFill>
            </a:endParaRPr>
          </a:p>
          <a:p>
            <a:r>
              <a:rPr lang="hr-HR" sz="2400">
                <a:solidFill>
                  <a:srgbClr val="003366"/>
                </a:solidFill>
              </a:rPr>
              <a:t>Odabiremo</a:t>
            </a:r>
            <a:r>
              <a:rPr lang="en-US" sz="2400">
                <a:solidFill>
                  <a:srgbClr val="003366"/>
                </a:solidFill>
              </a:rPr>
              <a:t> broj raspoloživih binarnih mjesta (bitova) za prikaz broja. </a:t>
            </a:r>
            <a:endParaRPr lang="hr-HR" sz="2400">
              <a:solidFill>
                <a:srgbClr val="003366"/>
              </a:solidFill>
            </a:endParaRPr>
          </a:p>
          <a:p>
            <a:endParaRPr lang="hr-HR" sz="2400">
              <a:solidFill>
                <a:srgbClr val="003366"/>
              </a:solidFill>
            </a:endParaRPr>
          </a:p>
          <a:p>
            <a:r>
              <a:rPr lang="en-US" sz="2400">
                <a:solidFill>
                  <a:srgbClr val="003366"/>
                </a:solidFill>
              </a:rPr>
              <a:t>Svaki bit u računalu realizira se bistabilom.</a:t>
            </a:r>
          </a:p>
        </p:txBody>
      </p:sp>
      <p:pic>
        <p:nvPicPr>
          <p:cNvPr id="9220" name="Picture 5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773238"/>
            <a:ext cx="1795462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zarulj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149725"/>
            <a:ext cx="1065213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Prikaz slova i ostalih znakova</a:t>
            </a:r>
            <a:endParaRPr lang="en-US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3862388"/>
            <a:ext cx="4191000" cy="16970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sz="1400" smtClean="0"/>
              <a:t>Koliko znakova moramo prikazati?</a:t>
            </a:r>
          </a:p>
          <a:p>
            <a:pPr lvl="1">
              <a:lnSpc>
                <a:spcPct val="90000"/>
              </a:lnSpc>
            </a:pPr>
            <a:r>
              <a:rPr lang="hr-HR" sz="1500" smtClean="0"/>
              <a:t>26 velikih slova engleske abecede</a:t>
            </a:r>
          </a:p>
          <a:p>
            <a:pPr lvl="1">
              <a:lnSpc>
                <a:spcPct val="90000"/>
              </a:lnSpc>
            </a:pPr>
            <a:r>
              <a:rPr lang="hr-HR" sz="1500" smtClean="0"/>
              <a:t>26 malih slova engleske abecede</a:t>
            </a:r>
          </a:p>
          <a:p>
            <a:pPr lvl="1">
              <a:lnSpc>
                <a:spcPct val="90000"/>
              </a:lnSpc>
            </a:pPr>
            <a:r>
              <a:rPr lang="hr-HR" sz="1500" smtClean="0"/>
              <a:t>10 znamenaka</a:t>
            </a:r>
          </a:p>
          <a:p>
            <a:pPr lvl="1">
              <a:lnSpc>
                <a:spcPct val="90000"/>
              </a:lnSpc>
            </a:pPr>
            <a:r>
              <a:rPr lang="hr-HR" sz="1500" smtClean="0"/>
              <a:t>operatori, interpunkcije, upravljački znakovi …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48038" y="2276475"/>
            <a:ext cx="46085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/>
              <a:t>Postupak pridjeljivanja simbola (binarnih nizova) pojedinim znakovima naziva se </a:t>
            </a:r>
            <a:r>
              <a:rPr lang="hr-HR" b="1"/>
              <a:t>kodiranje</a:t>
            </a:r>
            <a:r>
              <a:rPr lang="hr-HR"/>
              <a:t>, a tako dobiven skup dogovorenih simbola </a:t>
            </a:r>
            <a:r>
              <a:rPr lang="hr-HR" b="1"/>
              <a:t>kôd</a:t>
            </a:r>
            <a:r>
              <a:rPr lang="hr-HR"/>
              <a:t>.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3779838" y="1557338"/>
            <a:ext cx="3141662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kombinacija nula i jedinica</a:t>
            </a: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5651500" y="4221163"/>
            <a:ext cx="2844800" cy="6492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>
                <a:solidFill>
                  <a:srgbClr val="000066"/>
                </a:solidFill>
                <a:latin typeface="Tahoma" pitchFamily="34" charset="0"/>
              </a:rPr>
              <a:t>Za njihov prikaz je dovoljan 1 bajt!?</a:t>
            </a:r>
            <a:endParaRPr lang="en-US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5292725" y="3933825"/>
            <a:ext cx="0" cy="143986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</p:spPr>
        <p:txBody>
          <a:bodyPr anchor="ctr"/>
          <a:lstStyle/>
          <a:p>
            <a:endParaRPr lang="hr-HR"/>
          </a:p>
        </p:txBody>
      </p:sp>
      <p:pic>
        <p:nvPicPr>
          <p:cNvPr id="23560" name="Picture 9" descr="j020546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484313"/>
            <a:ext cx="1819275" cy="1809750"/>
          </a:xfr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4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4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 advAuto="10000"/>
      <p:bldP spid="144391" grpId="0" build="p" autoUpdateAnimBg="0" advAuto="1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8200" cy="1143000"/>
          </a:xfrm>
        </p:spPr>
        <p:txBody>
          <a:bodyPr/>
          <a:lstStyle/>
          <a:p>
            <a:r>
              <a:rPr lang="hr-HR" smtClean="0"/>
              <a:t>Prikaz slova i ostalih znakova</a:t>
            </a:r>
            <a:endParaRPr lang="en-US" smtClean="0"/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285875" y="1500188"/>
            <a:ext cx="667702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ASCII k</a:t>
            </a: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ô</a:t>
            </a:r>
            <a:r>
              <a:rPr lang="hr-HR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 </a:t>
            </a:r>
            <a:r>
              <a:rPr lang="hr-HR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(ISO-7 standard):</a:t>
            </a:r>
            <a:r>
              <a:rPr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7 bita za informaciju + 1 bit za </a:t>
            </a:r>
            <a:r>
              <a:rPr lang="hr-HR" sz="24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paritet</a:t>
            </a:r>
            <a:r>
              <a:rPr lang="hr-HR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endParaRPr lang="hr-HR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" pitchFamily="2" charset="2"/>
              </a:rPr>
              <a:t> 2</a:t>
            </a:r>
            <a:r>
              <a:rPr lang="hr-HR" sz="2400" baseline="300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" pitchFamily="2" charset="2"/>
              </a:rPr>
              <a:t>7</a:t>
            </a:r>
            <a:r>
              <a:rPr lang="hr-HR" sz="24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" pitchFamily="2" charset="2"/>
              </a:rPr>
              <a:t> = 128 različitih znakova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endParaRPr lang="hr-HR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Wingdings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endParaRPr lang="hr-HR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Wingdings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 sz="2800" i="1">
                <a:solidFill>
                  <a:srgbClr val="3DC1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" pitchFamily="2" charset="2"/>
              </a:rPr>
              <a:t>?  </a:t>
            </a:r>
            <a:r>
              <a:rPr lang="hr-HR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" pitchFamily="2" charset="2"/>
              </a:rPr>
              <a:t>Paritet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lang="hr-HR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Omogućuje otkrivanje jednostruke pogreške pri prijenosu informacija</a:t>
            </a:r>
            <a:endParaRPr lang="hr-HR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/>
            </a:pPr>
            <a:endParaRPr lang="hr-HR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/>
            </a:pPr>
            <a:endParaRPr 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autoUpdateAnimBg="0" advAuto="1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7-bitni ASCII kod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012113" cy="762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 i="1" smtClean="0"/>
              <a:t>(0-31 de</a:t>
            </a:r>
            <a:r>
              <a:rPr lang="hr-HR" sz="2000" i="1" smtClean="0"/>
              <a:t>kadski</a:t>
            </a:r>
            <a:r>
              <a:rPr lang="en-GB" sz="2000" i="1" smtClean="0"/>
              <a:t>)</a:t>
            </a:r>
            <a:r>
              <a:rPr lang="en-GB" sz="2000" smtClean="0"/>
              <a:t> </a:t>
            </a:r>
            <a:endParaRPr lang="hr-HR" sz="2000" smtClean="0"/>
          </a:p>
          <a:p>
            <a:pPr>
              <a:buFont typeface="Wingdings" pitchFamily="2" charset="2"/>
              <a:buNone/>
            </a:pPr>
            <a:r>
              <a:rPr lang="en-GB" sz="2000" smtClean="0"/>
              <a:t>Znakovi za upravljanje ulazno-izlaznim </a:t>
            </a:r>
            <a:r>
              <a:rPr lang="hr-HR" sz="2000" smtClean="0"/>
              <a:t>uređajima</a:t>
            </a:r>
            <a:r>
              <a:rPr lang="en-GB" sz="2000" smtClean="0"/>
              <a:t> računala</a:t>
            </a:r>
            <a:endParaRPr lang="en-GB" sz="16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25604" name="Rectangle 30"/>
          <p:cNvSpPr>
            <a:spLocks noChangeArrowheads="1"/>
          </p:cNvSpPr>
          <p:nvPr/>
        </p:nvSpPr>
        <p:spPr bwMode="auto">
          <a:xfrm>
            <a:off x="3132138" y="37226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5605" name="Rectangle 62"/>
          <p:cNvSpPr>
            <a:spLocks noChangeArrowheads="1"/>
          </p:cNvSpPr>
          <p:nvPr/>
        </p:nvSpPr>
        <p:spPr bwMode="auto">
          <a:xfrm>
            <a:off x="3806825" y="50927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5606" name="Text Box 68"/>
          <p:cNvSpPr txBox="1">
            <a:spLocks noChangeArrowheads="1"/>
          </p:cNvSpPr>
          <p:nvPr/>
        </p:nvSpPr>
        <p:spPr bwMode="auto">
          <a:xfrm>
            <a:off x="2819400" y="990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/>
          </a:p>
        </p:txBody>
      </p:sp>
      <p:graphicFrame>
        <p:nvGraphicFramePr>
          <p:cNvPr id="145703" name="Group 295"/>
          <p:cNvGraphicFramePr>
            <a:graphicFrameLocks noGrp="1"/>
          </p:cNvGraphicFramePr>
          <p:nvPr>
            <p:ph sz="half" idx="2"/>
          </p:nvPr>
        </p:nvGraphicFramePr>
        <p:xfrm>
          <a:off x="1116013" y="2636838"/>
          <a:ext cx="6337300" cy="3200400"/>
        </p:xfrm>
        <a:graphic>
          <a:graphicData uri="http://schemas.openxmlformats.org/drawingml/2006/table">
            <a:tbl>
              <a:tblPr/>
              <a:tblGrid>
                <a:gridCol w="1593850"/>
                <a:gridCol w="1503362"/>
                <a:gridCol w="1169988"/>
                <a:gridCol w="2070100"/>
              </a:tblGrid>
              <a:tr h="2921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dekadski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binarno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znak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0000000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NULL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0000111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BELL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zvučni signal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0001000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BS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brisanje prethodnog znaka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…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0001010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LF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novi redak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…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0001100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FF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nova stranica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7 - bitni ASCII kod</a:t>
            </a:r>
            <a:endParaRPr lang="en-US" sz="18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7580313" cy="617538"/>
          </a:xfrm>
        </p:spPr>
        <p:txBody>
          <a:bodyPr/>
          <a:lstStyle/>
          <a:p>
            <a:r>
              <a:rPr lang="en-GB" sz="2000" smtClean="0"/>
              <a:t>Znakovi koji se mogu tiskati (32-127 de</a:t>
            </a:r>
            <a:r>
              <a:rPr lang="hr-HR" sz="2000" smtClean="0"/>
              <a:t>kadski</a:t>
            </a:r>
            <a:r>
              <a:rPr lang="en-GB" sz="2000" smtClean="0"/>
              <a:t>)</a:t>
            </a:r>
            <a:endParaRPr lang="hr-HR" sz="2000" smtClean="0"/>
          </a:p>
          <a:p>
            <a:endParaRPr lang="hr-HR" sz="20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27200" y="2693988"/>
            <a:ext cx="7938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913063" y="2693988"/>
            <a:ext cx="9525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614738" y="2693988"/>
            <a:ext cx="9525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784725" y="2693988"/>
            <a:ext cx="7938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84813" y="2693988"/>
            <a:ext cx="793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727200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913063" y="2955925"/>
            <a:ext cx="9525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614738" y="2955925"/>
            <a:ext cx="9525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784725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483225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8" name="Rectangle 21"/>
          <p:cNvSpPr>
            <a:spLocks noChangeArrowheads="1"/>
          </p:cNvSpPr>
          <p:nvPr/>
        </p:nvSpPr>
        <p:spPr bwMode="auto">
          <a:xfrm>
            <a:off x="1727200" y="367665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9" name="Rectangle 48"/>
          <p:cNvSpPr>
            <a:spLocks noChangeArrowheads="1"/>
          </p:cNvSpPr>
          <p:nvPr/>
        </p:nvSpPr>
        <p:spPr bwMode="auto">
          <a:xfrm>
            <a:off x="5483225" y="44069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0" name="Rectangle 56"/>
          <p:cNvSpPr>
            <a:spLocks noChangeArrowheads="1"/>
          </p:cNvSpPr>
          <p:nvPr/>
        </p:nvSpPr>
        <p:spPr bwMode="auto">
          <a:xfrm>
            <a:off x="3614738" y="4649788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1" name="Rectangle 58"/>
          <p:cNvSpPr>
            <a:spLocks noChangeArrowheads="1"/>
          </p:cNvSpPr>
          <p:nvPr/>
        </p:nvSpPr>
        <p:spPr bwMode="auto">
          <a:xfrm>
            <a:off x="4784725" y="4649788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2" name="Rectangle 60"/>
          <p:cNvSpPr>
            <a:spLocks noChangeArrowheads="1"/>
          </p:cNvSpPr>
          <p:nvPr/>
        </p:nvSpPr>
        <p:spPr bwMode="auto">
          <a:xfrm>
            <a:off x="5483225" y="4649788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3" name="Rectangle 67"/>
          <p:cNvSpPr>
            <a:spLocks noChangeArrowheads="1"/>
          </p:cNvSpPr>
          <p:nvPr/>
        </p:nvSpPr>
        <p:spPr bwMode="auto">
          <a:xfrm>
            <a:off x="1727200" y="5137150"/>
            <a:ext cx="7938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4" name="Rectangle 238"/>
          <p:cNvSpPr>
            <a:spLocks noChangeArrowheads="1"/>
          </p:cNvSpPr>
          <p:nvPr/>
        </p:nvSpPr>
        <p:spPr bwMode="auto">
          <a:xfrm>
            <a:off x="1727200" y="3435350"/>
            <a:ext cx="7938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5" name="Rectangle 397"/>
          <p:cNvSpPr>
            <a:spLocks noChangeArrowheads="1"/>
          </p:cNvSpPr>
          <p:nvPr/>
        </p:nvSpPr>
        <p:spPr bwMode="auto">
          <a:xfrm>
            <a:off x="3614738" y="440690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6" name="Rectangle 402"/>
          <p:cNvSpPr>
            <a:spLocks noChangeArrowheads="1"/>
          </p:cNvSpPr>
          <p:nvPr/>
        </p:nvSpPr>
        <p:spPr bwMode="auto">
          <a:xfrm>
            <a:off x="4784725" y="44069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47" name="Rectangle 537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 sz="2400"/>
          </a:p>
        </p:txBody>
      </p:sp>
      <p:graphicFrame>
        <p:nvGraphicFramePr>
          <p:cNvPr id="147002" name="Group 570"/>
          <p:cNvGraphicFramePr>
            <a:graphicFrameLocks noGrp="1"/>
          </p:cNvGraphicFramePr>
          <p:nvPr>
            <p:ph sz="half" idx="2"/>
          </p:nvPr>
        </p:nvGraphicFramePr>
        <p:xfrm>
          <a:off x="900113" y="1844675"/>
          <a:ext cx="7362825" cy="4724400"/>
        </p:xfrm>
        <a:graphic>
          <a:graphicData uri="http://schemas.openxmlformats.org/drawingml/2006/table">
            <a:tbl>
              <a:tblPr/>
              <a:tblGrid>
                <a:gridCol w="1781175"/>
                <a:gridCol w="1808162"/>
                <a:gridCol w="1838325"/>
                <a:gridCol w="1935163"/>
              </a:tblGrid>
              <a:tr h="32083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32: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praznina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33:  !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…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40:  (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41:  )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42:  *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43:  +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44:  ,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45: −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46:  .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47:  /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48:  0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49:  1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50:  2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51:  3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52:  4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53:  5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54:  6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55:  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56:  8 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57:  9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…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64:  @   (Ž)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65:  A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66:  B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67:  C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68:  D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69:  E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70:  F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71:  G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72:  H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73:  I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74:  J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75:  K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76:  L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77:  M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78:  N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79:  O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80:  P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81:  Q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…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88:  X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89:  Y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90:  Z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91:  [    (Š)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92:  \    (Đ)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93:  ]    (Ć)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94:  ^   (Č)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95:  _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96:  `    (ž)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97:    a  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98:    b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99:    c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100:  d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101:  e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102:  f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103:  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104:  h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105:  i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</a:b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…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112:  p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113:  q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114:  r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115:  s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116:  t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117:  u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118:  v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119:  w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120:  x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121:  y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122:  z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123:  {   (š)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124:  |   (đ)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125:  }   (ć)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126: ~   (č)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127: 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7 - bitni ASCII kod</a:t>
            </a:r>
            <a:endParaRPr lang="en-US" sz="1800" b="1" smtClean="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727200" y="2693988"/>
            <a:ext cx="7938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913063" y="2693988"/>
            <a:ext cx="9525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3614738" y="2693988"/>
            <a:ext cx="9525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4784725" y="2693988"/>
            <a:ext cx="7938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5484813" y="2693988"/>
            <a:ext cx="793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727200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2913063" y="2955925"/>
            <a:ext cx="9525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3614738" y="2955925"/>
            <a:ext cx="9525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4784725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5483225" y="2955925"/>
            <a:ext cx="7938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1" name="Rectangle 21"/>
          <p:cNvSpPr>
            <a:spLocks noChangeArrowheads="1"/>
          </p:cNvSpPr>
          <p:nvPr/>
        </p:nvSpPr>
        <p:spPr bwMode="auto">
          <a:xfrm>
            <a:off x="1727200" y="367665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2" name="Rectangle 48"/>
          <p:cNvSpPr>
            <a:spLocks noChangeArrowheads="1"/>
          </p:cNvSpPr>
          <p:nvPr/>
        </p:nvSpPr>
        <p:spPr bwMode="auto">
          <a:xfrm>
            <a:off x="5483225" y="44069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3" name="Rectangle 56"/>
          <p:cNvSpPr>
            <a:spLocks noChangeArrowheads="1"/>
          </p:cNvSpPr>
          <p:nvPr/>
        </p:nvSpPr>
        <p:spPr bwMode="auto">
          <a:xfrm>
            <a:off x="3614738" y="4649788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4" name="Rectangle 58"/>
          <p:cNvSpPr>
            <a:spLocks noChangeArrowheads="1"/>
          </p:cNvSpPr>
          <p:nvPr/>
        </p:nvSpPr>
        <p:spPr bwMode="auto">
          <a:xfrm>
            <a:off x="4784725" y="4649788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5" name="Rectangle 60"/>
          <p:cNvSpPr>
            <a:spLocks noChangeArrowheads="1"/>
          </p:cNvSpPr>
          <p:nvPr/>
        </p:nvSpPr>
        <p:spPr bwMode="auto">
          <a:xfrm>
            <a:off x="5483225" y="4649788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6" name="Rectangle 67"/>
          <p:cNvSpPr>
            <a:spLocks noChangeArrowheads="1"/>
          </p:cNvSpPr>
          <p:nvPr/>
        </p:nvSpPr>
        <p:spPr bwMode="auto">
          <a:xfrm>
            <a:off x="1727200" y="5137150"/>
            <a:ext cx="7938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7" name="Rectangle 237"/>
          <p:cNvSpPr>
            <a:spLocks noChangeArrowheads="1"/>
          </p:cNvSpPr>
          <p:nvPr/>
        </p:nvSpPr>
        <p:spPr bwMode="auto">
          <a:xfrm>
            <a:off x="1727200" y="3435350"/>
            <a:ext cx="7938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8" name="Rectangle 396"/>
          <p:cNvSpPr>
            <a:spLocks noChangeArrowheads="1"/>
          </p:cNvSpPr>
          <p:nvPr/>
        </p:nvSpPr>
        <p:spPr bwMode="auto">
          <a:xfrm>
            <a:off x="3614738" y="440690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7669" name="Rectangle 401"/>
          <p:cNvSpPr>
            <a:spLocks noChangeArrowheads="1"/>
          </p:cNvSpPr>
          <p:nvPr/>
        </p:nvSpPr>
        <p:spPr bwMode="auto">
          <a:xfrm>
            <a:off x="4784725" y="4406900"/>
            <a:ext cx="79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187988" name="Group 596"/>
          <p:cNvGraphicFramePr>
            <a:graphicFrameLocks noGrp="1"/>
          </p:cNvGraphicFramePr>
          <p:nvPr>
            <p:ph sz="half" idx="2"/>
          </p:nvPr>
        </p:nvGraphicFramePr>
        <p:xfrm>
          <a:off x="1331913" y="1412875"/>
          <a:ext cx="5589587" cy="1513205"/>
        </p:xfrm>
        <a:graphic>
          <a:graphicData uri="http://schemas.openxmlformats.org/drawingml/2006/table">
            <a:tbl>
              <a:tblPr/>
              <a:tblGrid>
                <a:gridCol w="2087562"/>
                <a:gridCol w="1968500"/>
                <a:gridCol w="1533525"/>
              </a:tblGrid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dekadski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binarno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znak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</a:rPr>
                        <a:t>0101000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65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</a:rPr>
                        <a:t>1000001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97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itchFamily="34" charset="0"/>
                        </a:rPr>
                        <a:t>1100001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986" name="Rectangle 594"/>
          <p:cNvSpPr>
            <a:spLocks noChangeArrowheads="1"/>
          </p:cNvSpPr>
          <p:nvPr/>
        </p:nvSpPr>
        <p:spPr bwMode="auto">
          <a:xfrm>
            <a:off x="250825" y="3429000"/>
            <a:ext cx="84582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Znakovi naše abecede</a:t>
            </a:r>
            <a:endParaRPr kumimoji="1" 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7693" name="Rectangle 595"/>
          <p:cNvSpPr>
            <a:spLocks noGrp="1" noChangeArrowheads="1"/>
          </p:cNvSpPr>
          <p:nvPr>
            <p:ph type="body" idx="1"/>
          </p:nvPr>
        </p:nvSpPr>
        <p:spPr>
          <a:xfrm>
            <a:off x="395288" y="4076700"/>
            <a:ext cx="8534400" cy="1684338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sz="2000" smtClean="0"/>
              <a:t>N</a:t>
            </a:r>
            <a:r>
              <a:rPr lang="en-GB" sz="2000" smtClean="0"/>
              <a:t>aši znakov</a:t>
            </a:r>
            <a:r>
              <a:rPr lang="hr-HR" sz="2000" smtClean="0"/>
              <a:t>i</a:t>
            </a:r>
            <a:r>
              <a:rPr lang="en-GB" sz="2000" smtClean="0"/>
              <a:t> (č,ć,đ,š,ž)</a:t>
            </a:r>
            <a:r>
              <a:rPr lang="hr-HR" sz="2000" smtClean="0"/>
              <a:t>    </a:t>
            </a:r>
            <a:r>
              <a:rPr lang="hr-HR" sz="2000" smtClean="0">
                <a:solidFill>
                  <a:srgbClr val="008080"/>
                </a:solidFill>
              </a:rPr>
              <a:t>prvi standard – YUASCII </a:t>
            </a:r>
            <a:r>
              <a:rPr lang="hr-HR" sz="2000" smtClean="0">
                <a:solidFill>
                  <a:srgbClr val="008080"/>
                </a:solidFill>
                <a:sym typeface="Wingdings" pitchFamily="2" charset="2"/>
              </a:rPr>
              <a:t> </a:t>
            </a:r>
            <a:r>
              <a:rPr lang="hr-HR" sz="2000" smtClean="0">
                <a:solidFill>
                  <a:srgbClr val="008080"/>
                </a:solidFill>
              </a:rPr>
              <a:t>CROSCII</a:t>
            </a:r>
          </a:p>
          <a:p>
            <a:pPr>
              <a:lnSpc>
                <a:spcPct val="80000"/>
              </a:lnSpc>
            </a:pPr>
            <a:endParaRPr lang="hr-HR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Raspored </a:t>
            </a:r>
            <a:r>
              <a:rPr lang="hr-HR" sz="2000" smtClean="0"/>
              <a:t>u</a:t>
            </a:r>
            <a:r>
              <a:rPr lang="en-US" sz="2000" smtClean="0"/>
              <a:t> ASCII tablici: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CC3300"/>
                </a:solidFill>
              </a:rPr>
              <a:t>č:  126 ( ~ ), 	</a:t>
            </a:r>
            <a:r>
              <a:rPr lang="hr-HR" sz="1800" smtClean="0">
                <a:solidFill>
                  <a:srgbClr val="CC3300"/>
                </a:solidFill>
              </a:rPr>
              <a:t>Č:  </a:t>
            </a:r>
            <a:r>
              <a:rPr lang="en-US" sz="1800" smtClean="0">
                <a:solidFill>
                  <a:srgbClr val="CC3300"/>
                </a:solidFill>
              </a:rPr>
              <a:t>94	( ^ )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CC3300"/>
                </a:solidFill>
              </a:rPr>
              <a:t>ć: </a:t>
            </a:r>
            <a:r>
              <a:rPr lang="hr-HR" sz="1800" smtClean="0">
                <a:solidFill>
                  <a:srgbClr val="CC3300"/>
                </a:solidFill>
              </a:rPr>
              <a:t> </a:t>
            </a:r>
            <a:r>
              <a:rPr lang="en-US" sz="1800" smtClean="0">
                <a:solidFill>
                  <a:srgbClr val="CC3300"/>
                </a:solidFill>
              </a:rPr>
              <a:t>125</a:t>
            </a:r>
            <a:r>
              <a:rPr lang="hr-HR" sz="1800" smtClean="0">
                <a:solidFill>
                  <a:srgbClr val="CC3300"/>
                </a:solidFill>
              </a:rPr>
              <a:t> </a:t>
            </a:r>
            <a:r>
              <a:rPr lang="en-US" sz="1800" smtClean="0">
                <a:solidFill>
                  <a:srgbClr val="CC3300"/>
                </a:solidFill>
              </a:rPr>
              <a:t>( } ), 	</a:t>
            </a:r>
            <a:r>
              <a:rPr lang="hr-HR" sz="1800" smtClean="0">
                <a:solidFill>
                  <a:srgbClr val="CC3300"/>
                </a:solidFill>
              </a:rPr>
              <a:t>Ć:  </a:t>
            </a:r>
            <a:r>
              <a:rPr lang="en-US" sz="1800" smtClean="0">
                <a:solidFill>
                  <a:srgbClr val="CC3300"/>
                </a:solidFill>
              </a:rPr>
              <a:t>93	( ] )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CC3300"/>
                </a:solidFill>
              </a:rPr>
              <a:t>đ:</a:t>
            </a:r>
            <a:r>
              <a:rPr lang="hr-HR" sz="1800" smtClean="0">
                <a:solidFill>
                  <a:srgbClr val="CC3300"/>
                </a:solidFill>
              </a:rPr>
              <a:t>  </a:t>
            </a:r>
            <a:r>
              <a:rPr lang="en-US" sz="1800" smtClean="0">
                <a:solidFill>
                  <a:srgbClr val="CC3300"/>
                </a:solidFill>
              </a:rPr>
              <a:t>124</a:t>
            </a:r>
            <a:r>
              <a:rPr lang="hr-HR" sz="1800" smtClean="0">
                <a:solidFill>
                  <a:srgbClr val="CC3300"/>
                </a:solidFill>
              </a:rPr>
              <a:t> </a:t>
            </a:r>
            <a:r>
              <a:rPr lang="en-US" sz="1800" smtClean="0">
                <a:solidFill>
                  <a:srgbClr val="CC3300"/>
                </a:solidFill>
              </a:rPr>
              <a:t>( | ), 	</a:t>
            </a:r>
            <a:r>
              <a:rPr lang="hr-HR" sz="1800" smtClean="0">
                <a:solidFill>
                  <a:srgbClr val="CC3300"/>
                </a:solidFill>
              </a:rPr>
              <a:t>Đ:  </a:t>
            </a:r>
            <a:r>
              <a:rPr lang="en-US" sz="1800" smtClean="0">
                <a:solidFill>
                  <a:srgbClr val="CC3300"/>
                </a:solidFill>
              </a:rPr>
              <a:t>92 	( \ )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CC3300"/>
                </a:solidFill>
              </a:rPr>
              <a:t>š:  123 ( { ), 	</a:t>
            </a:r>
            <a:r>
              <a:rPr lang="hr-HR" sz="1800" smtClean="0">
                <a:solidFill>
                  <a:srgbClr val="CC3300"/>
                </a:solidFill>
              </a:rPr>
              <a:t>Š:  </a:t>
            </a:r>
            <a:r>
              <a:rPr lang="en-US" sz="1800" smtClean="0">
                <a:solidFill>
                  <a:srgbClr val="CC3300"/>
                </a:solidFill>
              </a:rPr>
              <a:t>91	( [ )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CC3300"/>
                </a:solidFill>
              </a:rPr>
              <a:t>ž:  96 </a:t>
            </a:r>
            <a:r>
              <a:rPr lang="hr-HR" sz="1800" smtClean="0">
                <a:solidFill>
                  <a:srgbClr val="CC3300"/>
                </a:solidFill>
              </a:rPr>
              <a:t> </a:t>
            </a:r>
            <a:r>
              <a:rPr lang="en-US" sz="1800" smtClean="0">
                <a:solidFill>
                  <a:srgbClr val="CC3300"/>
                </a:solidFill>
              </a:rPr>
              <a:t>( ` ), 	</a:t>
            </a:r>
            <a:r>
              <a:rPr lang="hr-HR" sz="1800" smtClean="0">
                <a:solidFill>
                  <a:srgbClr val="CC3300"/>
                </a:solidFill>
              </a:rPr>
              <a:t>Ž:  </a:t>
            </a:r>
            <a:r>
              <a:rPr lang="en-US" sz="1800" smtClean="0">
                <a:solidFill>
                  <a:srgbClr val="CC3300"/>
                </a:solidFill>
              </a:rPr>
              <a:t>64	( @ )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 sz="2000" smtClean="0"/>
              <a:t>    </a:t>
            </a:r>
            <a:endParaRPr lang="hr-HR" sz="20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eceda">
  <a:themeElements>
    <a:clrScheme name="abeced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bece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eced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eced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eced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eced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eced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eced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eced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abeceda</Template>
  <TotalTime>323</TotalTime>
  <Words>1097</Words>
  <Application>Microsoft Office PowerPoint</Application>
  <PresentationFormat>Prikaz na zaslonu (4:3)</PresentationFormat>
  <Paragraphs>701</Paragraphs>
  <Slides>14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abeceda</vt:lpstr>
      <vt:lpstr>Slajd 1</vt:lpstr>
      <vt:lpstr>Registar (obično 16, 32, 64 bistabila) </vt:lpstr>
      <vt:lpstr>Slajd 3</vt:lpstr>
      <vt:lpstr>Brojevi u računalu </vt:lpstr>
      <vt:lpstr>Prikaz slova i ostalih znakova</vt:lpstr>
      <vt:lpstr>Prikaz slova i ostalih znakova</vt:lpstr>
      <vt:lpstr>7-bitni ASCII kod</vt:lpstr>
      <vt:lpstr>7 - bitni ASCII kod</vt:lpstr>
      <vt:lpstr>7 - bitni ASCII kod</vt:lpstr>
      <vt:lpstr>Problem prikaza internacionalnih znakova</vt:lpstr>
      <vt:lpstr>8-bitni ASCII kod</vt:lpstr>
      <vt:lpstr>Što smo naučili?</vt:lpstr>
      <vt:lpstr>Što smo naučili?</vt:lpstr>
      <vt:lpstr>Zapamti!</vt:lpstr>
    </vt:vector>
  </TitlesOfParts>
  <Company>Pro-mil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Pro-mil</dc:creator>
  <cp:lastModifiedBy>vlasta</cp:lastModifiedBy>
  <cp:revision>33</cp:revision>
  <dcterms:created xsi:type="dcterms:W3CDTF">2008-07-22T19:30:52Z</dcterms:created>
  <dcterms:modified xsi:type="dcterms:W3CDTF">2011-10-14T09:11:25Z</dcterms:modified>
</cp:coreProperties>
</file>