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40" r:id="rId1"/>
  </p:sldMasterIdLst>
  <p:notesMasterIdLst>
    <p:notesMasterId r:id="rId5"/>
  </p:notesMasterIdLst>
  <p:sldIdLst>
    <p:sldId id="256" r:id="rId2"/>
    <p:sldId id="301" r:id="rId3"/>
    <p:sldId id="30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3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A22E"/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240" y="78"/>
      </p:cViewPr>
      <p:guideLst>
        <p:guide orient="horz" pos="333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1445D-DEE5-4C13-81E8-85EB6345C921}" type="datetimeFigureOut">
              <a:rPr lang="hr-HR" smtClean="0"/>
              <a:t>30.11.2020.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3A51A7-631F-411E-A402-D9B28784C0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7393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D456-C297-4073-8F48-FEB10666CD72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62F34-A1DA-4324-B2BA-2F059054305D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934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4A9FD-E38C-4F60-99A1-FB5514D0703A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65EDD-41FB-45D9-81E3-FBAA51CF20B8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C588-935A-4C20-A3E3-DD40281EF92E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32206-6D56-4A3F-A56C-D4CAFEF2CD61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E47A-E4B6-4C3F-A718-0ED09932A5F9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56735" y="582374"/>
            <a:ext cx="2660822" cy="56841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6659" y="184607"/>
            <a:ext cx="10247809" cy="589633"/>
          </a:xfrm>
        </p:spPr>
        <p:txBody>
          <a:bodyPr>
            <a:normAutofit/>
          </a:bodyPr>
          <a:lstStyle>
            <a:lvl1pPr>
              <a:defRPr sz="3200" b="0" cap="none" spc="0">
                <a:ln>
                  <a:noFill/>
                </a:ln>
                <a:solidFill>
                  <a:srgbClr val="F0A22E"/>
                </a:solidFill>
                <a:effectLst/>
                <a:latin typeface="Bahnschrift Light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8670" y="864108"/>
            <a:ext cx="9775798" cy="5120640"/>
          </a:xfrm>
        </p:spPr>
        <p:txBody>
          <a:bodyPr/>
          <a:lstStyle>
            <a:lvl1pPr>
              <a:defRPr>
                <a:latin typeface="Bahnschrift Light" panose="020B0502040204020203" pitchFamily="34" charset="0"/>
              </a:defRPr>
            </a:lvl1pPr>
            <a:lvl2pPr>
              <a:defRPr>
                <a:latin typeface="Bahnschrift Light" panose="020B0502040204020203" pitchFamily="34" charset="0"/>
              </a:defRPr>
            </a:lvl2pPr>
            <a:lvl3pPr>
              <a:defRPr>
                <a:latin typeface="Bahnschrift Light" panose="020B0502040204020203" pitchFamily="34" charset="0"/>
              </a:defRPr>
            </a:lvl3pPr>
            <a:lvl4pPr>
              <a:defRPr>
                <a:latin typeface="Bahnschrift Light" panose="020B0502040204020203" pitchFamily="34" charset="0"/>
              </a:defRPr>
            </a:lvl4pPr>
            <a:lvl5pPr>
              <a:defRPr>
                <a:latin typeface="Bahnschrift Light" panose="020B0502040204020203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EAC2-2E48-4627-9A37-A574906F82E8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464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408669" y="582374"/>
            <a:ext cx="2108887" cy="56841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766788"/>
            <a:ext cx="10247809" cy="589633"/>
          </a:xfrm>
        </p:spPr>
        <p:txBody>
          <a:bodyPr>
            <a:normAutofit/>
          </a:bodyPr>
          <a:lstStyle>
            <a:lvl1pPr>
              <a:defRPr sz="3200" b="0" cap="none" spc="0">
                <a:ln>
                  <a:noFill/>
                </a:ln>
                <a:solidFill>
                  <a:srgbClr val="F0A22E"/>
                </a:solidFill>
                <a:effectLst/>
                <a:latin typeface="Bahnschrift Light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446289"/>
            <a:ext cx="9355668" cy="45384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F8E3-898B-420B-A705-A5C782EFD039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701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8CA2-0239-4E7D-BD76-FAC38B6C5AF9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7FBC-E33E-4D71-837F-F01CC0E57570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DACBF-6CC3-4F39-B5FB-6EA1CE55F14F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CACE-2A7A-489C-81BD-239E18CE2EF0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7646-F4FB-4E39-AF6A-8409B3060695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A89F407-CD2A-492A-B8C8-F0C1DCFD071B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53" r:id="rId3"/>
    <p:sldLayoutId id="2147483854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52" r:id="rId10"/>
    <p:sldLayoutId id="2147483848" r:id="rId11"/>
    <p:sldLayoutId id="2147483849" r:id="rId12"/>
    <p:sldLayoutId id="2147483850" r:id="rId13"/>
    <p:sldLayoutId id="2147483851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Bahnschrift Light" panose="020B0502040204020203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Bahnschrift Light" panose="020B0502040204020203" pitchFamily="34" charset="0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Bahnschrift Light" panose="020B0502040204020203" pitchFamily="34" charset="0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Bahnschrift Light" panose="020B0502040204020203" pitchFamily="34" charset="0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Bahnschrift Light" panose="020B0502040204020203" pitchFamily="34" charset="0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Bahnschrift Light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utodesk.com/education/free-software/autocad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8yVCY-EnqI60uj40fyfLs_jny-M6B6h7/view?usp=sharin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amrN33U0nuW0l1rrZauEypDs6ZLZZ0pi/view?usp=sharing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2159647"/>
          </a:xfrm>
        </p:spPr>
        <p:txBody>
          <a:bodyPr/>
          <a:lstStyle/>
          <a:p>
            <a:r>
              <a:rPr lang="hr-HR" dirty="0" smtClean="0"/>
              <a:t>Rasterska grafika</a:t>
            </a:r>
            <a:r>
              <a:rPr lang="hr-HR" dirty="0" smtClean="0">
                <a:latin typeface="Bahnschrift Light" panose="020B0502040204020203" pitchFamily="34" charset="0"/>
              </a:rPr>
              <a:t/>
            </a:r>
            <a:br>
              <a:rPr lang="hr-HR" dirty="0" smtClean="0">
                <a:latin typeface="Bahnschrift Light" panose="020B0502040204020203" pitchFamily="34" charset="0"/>
              </a:rPr>
            </a:br>
            <a:endParaRPr lang="hr-HR" dirty="0">
              <a:latin typeface="Bahnschrift Light" panose="020B0502040204020203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571859"/>
              </p:ext>
            </p:extLst>
          </p:nvPr>
        </p:nvGraphicFramePr>
        <p:xfrm>
          <a:off x="1199767" y="2746023"/>
          <a:ext cx="6469116" cy="303949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546039">
                  <a:extLst>
                    <a:ext uri="{9D8B030D-6E8A-4147-A177-3AD203B41FA5}">
                      <a16:colId xmlns:a16="http://schemas.microsoft.com/office/drawing/2014/main" val="1867716587"/>
                    </a:ext>
                  </a:extLst>
                </a:gridCol>
                <a:gridCol w="3923077">
                  <a:extLst>
                    <a:ext uri="{9D8B030D-6E8A-4147-A177-3AD203B41FA5}">
                      <a16:colId xmlns:a16="http://schemas.microsoft.com/office/drawing/2014/main" val="320816792"/>
                    </a:ext>
                  </a:extLst>
                </a:gridCol>
              </a:tblGrid>
              <a:tr h="3524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  <a:latin typeface="Bahnschrift Light" panose="020B0502040204020203" pitchFamily="34" charset="0"/>
                        </a:rPr>
                        <a:t>Obrazovni sektor:</a:t>
                      </a:r>
                      <a:endParaRPr lang="hr-HR" sz="1200" b="1" dirty="0">
                        <a:effectLst/>
                        <a:latin typeface="Bahnschrift Light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Bahnschrift Light" panose="020B0502040204020203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 smtClean="0">
                          <a:effectLst/>
                          <a:latin typeface="Bahnschrift Light" panose="020B0502040204020203" pitchFamily="34" charset="0"/>
                        </a:rPr>
                        <a:t>LIKOVNA</a:t>
                      </a:r>
                      <a:r>
                        <a:rPr lang="hr-HR" sz="1200" b="1" baseline="0" dirty="0" smtClean="0">
                          <a:effectLst/>
                          <a:latin typeface="Bahnschrift Light" panose="020B0502040204020203" pitchFamily="34" charset="0"/>
                        </a:rPr>
                        <a:t> UMJETNOST I DIZAJN</a:t>
                      </a:r>
                      <a:endParaRPr lang="hr-HR" sz="1200" dirty="0">
                        <a:effectLst/>
                        <a:latin typeface="Bahnschrift Light" panose="020B0502040204020203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Bahnschrift Light" panose="020B0502040204020203" pitchFamily="34" charset="0"/>
                        </a:rPr>
                        <a:t> </a:t>
                      </a:r>
                      <a:endParaRPr lang="hr-HR" sz="1200" dirty="0">
                        <a:effectLst/>
                        <a:latin typeface="Bahnschrift Light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2991004"/>
                  </a:ext>
                </a:extLst>
              </a:tr>
              <a:tr h="4210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  <a:latin typeface="Bahnschrift Light" panose="020B0502040204020203" pitchFamily="34" charset="0"/>
                        </a:rPr>
                        <a:t>Strukovna kvalifikacija/zanimanje:</a:t>
                      </a:r>
                      <a:endParaRPr lang="hr-HR" sz="1200" b="1" dirty="0">
                        <a:effectLst/>
                        <a:latin typeface="Bahnschrift Light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Bahnschrift Light" panose="020B0502040204020203" pitchFamily="34" charset="0"/>
                        </a:rPr>
                        <a:t>DIZAJNER</a:t>
                      </a:r>
                      <a:r>
                        <a:rPr lang="hr-HR" sz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Bahnschrift Light" panose="020B0502040204020203" pitchFamily="34" charset="0"/>
                        </a:rPr>
                        <a:t> UNUTARNJE ARHITEKTURE</a:t>
                      </a:r>
                      <a:r>
                        <a:rPr lang="hr-HR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Bahnschrift Light" panose="020B0502040204020203" pitchFamily="34" charset="0"/>
                        </a:rPr>
                        <a:t>- 3 </a:t>
                      </a:r>
                      <a:r>
                        <a:rPr lang="hr-H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Bahnschrift Light" panose="020B0502040204020203" pitchFamily="34" charset="0"/>
                        </a:rPr>
                        <a:t>GODINA</a:t>
                      </a:r>
                      <a:endParaRPr lang="hr-H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Bahnschrift Light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69500634"/>
                  </a:ext>
                </a:extLst>
              </a:tr>
              <a:tr h="36258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  <a:latin typeface="Bahnschrift Light" panose="020B0502040204020203" pitchFamily="34" charset="0"/>
                        </a:rPr>
                        <a:t>Nastavni predmet:</a:t>
                      </a:r>
                      <a:endParaRPr lang="hr-HR" sz="1200" b="1" dirty="0">
                        <a:effectLst/>
                        <a:latin typeface="Bahnschrift Light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Bahnschrift Light" panose="020B0502040204020203" pitchFamily="34" charset="0"/>
                        </a:rPr>
                        <a:t>RAČUNALSTVO</a:t>
                      </a:r>
                      <a:endParaRPr lang="hr-HR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Bahnschrift Light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4647841"/>
                  </a:ext>
                </a:extLst>
              </a:tr>
              <a:tr h="36258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  <a:latin typeface="Bahnschrift Light" panose="020B0502040204020203" pitchFamily="34" charset="0"/>
                        </a:rPr>
                        <a:t>Nastavna </a:t>
                      </a:r>
                      <a:r>
                        <a:rPr lang="hr-HR" sz="1200" b="1" dirty="0" smtClean="0">
                          <a:effectLst/>
                          <a:latin typeface="Bahnschrift Light" panose="020B0502040204020203" pitchFamily="34" charset="0"/>
                        </a:rPr>
                        <a:t>jedinica:</a:t>
                      </a:r>
                      <a:endParaRPr lang="hr-HR" sz="1200" b="1" dirty="0">
                        <a:effectLst/>
                        <a:latin typeface="Bahnschrift Light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Bahnschrift Light" panose="020B0502040204020203" pitchFamily="34" charset="0"/>
                        </a:rPr>
                        <a:t>Umetanje rasterske grafike u AutoCAD crtež</a:t>
                      </a:r>
                      <a:endParaRPr lang="hr-H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Bahnschrift Light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0284253"/>
                  </a:ext>
                </a:extLst>
              </a:tr>
              <a:tr h="36258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  <a:latin typeface="Bahnschrift Light" panose="020B0502040204020203" pitchFamily="34" charset="0"/>
                        </a:rPr>
                        <a:t>Predviđeno vrijeme:</a:t>
                      </a:r>
                      <a:endParaRPr lang="hr-HR" sz="1200" b="1" dirty="0">
                        <a:effectLst/>
                        <a:latin typeface="Bahnschrift Light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Bahnschrift Light" panose="020B0502040204020203" pitchFamily="34" charset="0"/>
                        </a:rPr>
                        <a:t>2 </a:t>
                      </a:r>
                      <a:r>
                        <a:rPr lang="hr-H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Bahnschrift Light" panose="020B0502040204020203" pitchFamily="34" charset="0"/>
                        </a:rPr>
                        <a:t>školska sata </a:t>
                      </a:r>
                      <a:endParaRPr lang="hr-H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Bahnschrift Light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04963115"/>
                  </a:ext>
                </a:extLst>
              </a:tr>
              <a:tr h="36258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 smtClean="0">
                          <a:effectLst/>
                          <a:latin typeface="Bahnschrift Light" panose="020B05020402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Potrebni materijal i pribor za izradu:</a:t>
                      </a:r>
                      <a:endParaRPr lang="hr-HR" sz="1200" b="1" dirty="0">
                        <a:effectLst/>
                        <a:latin typeface="Bahnschrift Light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ahnschrift Light" panose="020B0502040204020203" pitchFamily="34" charset="0"/>
                          <a:ea typeface="+mn-ea"/>
                          <a:cs typeface="+mn-cs"/>
                        </a:rPr>
                        <a:t>Za izradu vježbe: računalo s instaliranim AutoCAD programom</a:t>
                      </a:r>
                      <a:br>
                        <a:rPr kumimoji="0" lang="hr-H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ahnschrift Light" panose="020B0502040204020203" pitchFamily="34" charset="0"/>
                          <a:ea typeface="+mn-ea"/>
                          <a:cs typeface="+mn-cs"/>
                        </a:rPr>
                      </a:br>
                      <a:r>
                        <a:rPr kumimoji="0" lang="hr-H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ahnschrift Light" panose="020B0502040204020203" pitchFamily="34" charset="0"/>
                          <a:ea typeface="+mn-ea"/>
                          <a:cs typeface="+mn-cs"/>
                        </a:rPr>
                        <a:t>Preuzimanje studentske verzije programa:</a:t>
                      </a:r>
                      <a:br>
                        <a:rPr kumimoji="0" lang="hr-H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ahnschrift Light" panose="020B0502040204020203" pitchFamily="34" charset="0"/>
                          <a:ea typeface="+mn-ea"/>
                          <a:cs typeface="+mn-cs"/>
                        </a:rPr>
                      </a:br>
                      <a:r>
                        <a:rPr kumimoji="0" lang="hr-H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ahnschrift Light" panose="020B0502040204020203" pitchFamily="34" charset="0"/>
                          <a:ea typeface="+mn-ea"/>
                          <a:cs typeface="+mn-cs"/>
                          <a:hlinkClick r:id="rId2"/>
                        </a:rPr>
                        <a:t>https://www.autodesk.com/education/free-software/autocad</a:t>
                      </a:r>
                      <a:endParaRPr kumimoji="0" lang="hr-H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Bahnschrift Light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7597501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619067" y="6355149"/>
            <a:ext cx="3437466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altLang="sr-Latn-RS" sz="1050" dirty="0" smtClean="0">
                <a:solidFill>
                  <a:srgbClr val="1F4E79"/>
                </a:solidFill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MATERIJALE </a:t>
            </a:r>
            <a:r>
              <a:rPr lang="hr-HR" altLang="sr-Latn-RS" sz="1050" dirty="0">
                <a:solidFill>
                  <a:srgbClr val="1F4E79"/>
                </a:solidFill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en-US" altLang="sr-Latn-RS" sz="1050" b="0" i="0" u="none" strike="noStrike" cap="none" normalizeH="0" baseline="0" dirty="0" smtClean="0">
                <a:ln>
                  <a:noFill/>
                </a:ln>
                <a:solidFill>
                  <a:srgbClr val="1F4E79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RIPREMILA:</a:t>
            </a:r>
            <a:endParaRPr kumimoji="0" lang="hr-HR" altLang="sr-Latn-R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sr-Latn-RS" sz="1050" b="0" i="0" u="none" strike="noStrike" cap="none" normalizeH="0" baseline="0" dirty="0" smtClean="0">
                <a:ln>
                  <a:noFill/>
                </a:ln>
                <a:solidFill>
                  <a:srgbClr val="1F4E79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SUZANA </a:t>
            </a:r>
            <a:r>
              <a:rPr kumimoji="0" lang="en-US" altLang="sr-Latn-RS" sz="1050" b="0" i="0" u="none" strike="noStrike" cap="none" normalizeH="0" baseline="0" dirty="0" smtClean="0">
                <a:ln>
                  <a:noFill/>
                </a:ln>
                <a:solidFill>
                  <a:srgbClr val="1F4E7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kumimoji="0" lang="en-US" altLang="sr-Latn-RS" sz="1050" b="0" i="0" u="none" strike="noStrike" cap="none" normalizeH="0" baseline="0" dirty="0" smtClean="0">
                <a:ln>
                  <a:noFill/>
                </a:ln>
                <a:solidFill>
                  <a:srgbClr val="1F4E79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ESTAN DIPL.DIZAJNER, PROF. SAVJETNIK</a:t>
            </a:r>
            <a:endParaRPr kumimoji="0" lang="en-US" altLang="sr-Latn-R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3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8801" y="818544"/>
            <a:ext cx="9982200" cy="589633"/>
          </a:xfrm>
        </p:spPr>
        <p:txBody>
          <a:bodyPr>
            <a:normAutofit/>
          </a:bodyPr>
          <a:lstStyle/>
          <a:p>
            <a:r>
              <a:rPr lang="hr-HR" sz="3200" dirty="0" smtClean="0">
                <a:solidFill>
                  <a:srgbClr val="F0A22E"/>
                </a:solidFill>
                <a:latin typeface="Bahnschrift Light" panose="020B0502040204020203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Upute:</a:t>
            </a:r>
            <a:endParaRPr lang="hr-HR" dirty="0">
              <a:solidFill>
                <a:srgbClr val="F0A22E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8799" y="1663107"/>
            <a:ext cx="9982202" cy="4429126"/>
          </a:xfrm>
        </p:spPr>
        <p:txBody>
          <a:bodyPr anchor="t" anchorCtr="0">
            <a:noAutofit/>
          </a:bodyPr>
          <a:lstStyle/>
          <a:p>
            <a:pPr>
              <a:lnSpc>
                <a:spcPct val="100000"/>
              </a:lnSpc>
              <a:spcAft>
                <a:spcPts val="750"/>
              </a:spcAft>
            </a:pPr>
            <a:r>
              <a:rPr lang="hr-HR" sz="2200" spc="40" dirty="0" smtClean="0">
                <a:solidFill>
                  <a:srgbClr val="2F5496"/>
                </a:solidFill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 izradu vježbe preuzmite predložak </a:t>
            </a:r>
            <a:r>
              <a:rPr lang="hr-HR" sz="2200" spc="40" dirty="0" smtClean="0"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rasterska grafika.dwg </a:t>
            </a:r>
            <a:r>
              <a:rPr lang="hr-HR" sz="2200" spc="40" dirty="0" smtClean="0">
                <a:solidFill>
                  <a:srgbClr val="2F5496"/>
                </a:solidFill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pripremljene slike (</a:t>
            </a:r>
            <a:r>
              <a:rPr lang="hr-HR" sz="2200" spc="40" dirty="0" smtClean="0"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tapete1.jpg i VG.jpg</a:t>
            </a:r>
            <a:r>
              <a:rPr lang="hr-HR" sz="2200" spc="40" dirty="0" smtClean="0">
                <a:solidFill>
                  <a:srgbClr val="2F5496"/>
                </a:solidFill>
                <a:latin typeface="Bahnschrift 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marL="180975" indent="-180975">
              <a:lnSpc>
                <a:spcPct val="100000"/>
              </a:lnSpc>
              <a:spcAft>
                <a:spcPts val="750"/>
              </a:spcAft>
              <a:buNone/>
            </a:pPr>
            <a:r>
              <a:rPr lang="hr-HR" sz="1800" spc="40" dirty="0" smtClean="0">
                <a:solidFill>
                  <a:srgbClr val="2F5496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r-HR" sz="1800" i="1" spc="40" dirty="0" smtClean="0">
                <a:solidFill>
                  <a:srgbClr val="2F5496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*napomena: datoteka za preuzimanje je komprimirana (.zip), ne može se pregledati, već samo preuzeti za rad!</a:t>
            </a:r>
            <a:endParaRPr lang="hr-HR" sz="1800" i="1" spc="40" dirty="0" smtClean="0">
              <a:solidFill>
                <a:srgbClr val="2F5496"/>
              </a:solidFill>
              <a:ea typeface="Times New Roman" panose="02020603050405020304" pitchFamily="18" charset="0"/>
              <a:cs typeface="Arial" panose="020B0604020202020204" pitchFamily="34" charset="0"/>
              <a:hlinkClick r:id="rId2"/>
            </a:endParaRPr>
          </a:p>
          <a:p>
            <a:pPr>
              <a:lnSpc>
                <a:spcPct val="100000"/>
              </a:lnSpc>
              <a:spcAft>
                <a:spcPts val="750"/>
              </a:spcAft>
            </a:pPr>
            <a:r>
              <a:rPr lang="hr-HR" sz="2800" dirty="0" smtClean="0">
                <a:solidFill>
                  <a:srgbClr val="2F5496"/>
                </a:solidFill>
                <a:effectLst/>
                <a:ea typeface="Times New Roman" panose="02020603050405020304" pitchFamily="18" charset="0"/>
                <a:hlinkClick r:id="rId2"/>
              </a:rPr>
              <a:t>Preuzimanje radne datoteka_poveznica</a:t>
            </a:r>
            <a:endParaRPr lang="hr-HR" sz="2800" dirty="0" smtClean="0">
              <a:solidFill>
                <a:srgbClr val="2F5496"/>
              </a:solidFill>
              <a:effectLst/>
              <a:ea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Aft>
                <a:spcPts val="750"/>
              </a:spcAft>
              <a:buClr>
                <a:srgbClr val="F0A22E"/>
              </a:buClr>
            </a:pPr>
            <a:r>
              <a:rPr lang="hr-HR" sz="2200" spc="40" dirty="0" smtClean="0">
                <a:solidFill>
                  <a:srgbClr val="2F5496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Nakon preuzetih materijala za rad i vježbu odgledajte video tutorijal koji vam detaljno objašnjava i pokazuje primjer umetanja odnosno vizualnog prikaza rasterske grafike u AutoCAD crtežu i načine oblikovanja i rada s rasterskom grafikom.</a:t>
            </a:r>
            <a:endParaRPr lang="hr-HR" sz="2200" spc="40" dirty="0">
              <a:solidFill>
                <a:srgbClr val="2F5496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750"/>
              </a:spcAft>
            </a:pPr>
            <a:endParaRPr lang="hr-HR" sz="2800" dirty="0">
              <a:solidFill>
                <a:srgbClr val="2F5496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 rot="16200000">
            <a:off x="-1203437" y="3177188"/>
            <a:ext cx="3853286" cy="5896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 cap="none" spc="0" baseline="0">
                <a:ln>
                  <a:noFill/>
                </a:ln>
                <a:solidFill>
                  <a:srgbClr val="FFC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 smtClean="0">
                <a:solidFill>
                  <a:schemeClr val="bg1"/>
                </a:solidFill>
                <a:latin typeface="Bahnschrift Light" panose="020B0502040204020203" pitchFamily="34" charset="0"/>
              </a:rPr>
              <a:t>AutoCAD rasterska grafika</a:t>
            </a:r>
            <a:endParaRPr lang="hr-HR" dirty="0">
              <a:solidFill>
                <a:schemeClr val="bg1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500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8799" y="942974"/>
            <a:ext cx="9982201" cy="5029201"/>
          </a:xfrm>
        </p:spPr>
        <p:txBody>
          <a:bodyPr anchor="t" anchorCtr="0">
            <a:noAutofit/>
          </a:bodyPr>
          <a:lstStyle/>
          <a:p>
            <a:pPr marL="0" indent="0">
              <a:lnSpc>
                <a:spcPct val="100000"/>
              </a:lnSpc>
              <a:spcAft>
                <a:spcPts val="750"/>
              </a:spcAft>
              <a:buNone/>
            </a:pPr>
            <a:r>
              <a:rPr lang="hr-HR" sz="3600" dirty="0" smtClean="0">
                <a:solidFill>
                  <a:srgbClr val="2F5496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hlinkClick r:id="rId2"/>
              </a:rPr>
              <a:t>Poveznica na video tutorijal</a:t>
            </a:r>
            <a:br>
              <a:rPr lang="hr-HR" sz="3600" dirty="0" smtClean="0">
                <a:solidFill>
                  <a:srgbClr val="2F5496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hlinkClick r:id="rId2"/>
              </a:rPr>
            </a:br>
            <a:r>
              <a:rPr lang="hr-HR" sz="3600" dirty="0" smtClean="0">
                <a:solidFill>
                  <a:srgbClr val="2F5496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hlinkClick r:id="rId2"/>
              </a:rPr>
              <a:t>AutoCAD_rasterska grafika</a:t>
            </a:r>
            <a:r>
              <a:rPr lang="hr-HR" sz="3600" dirty="0" smtClean="0">
                <a:solidFill>
                  <a:srgbClr val="2F5496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/>
            </a:r>
            <a:br>
              <a:rPr lang="hr-HR" sz="3600" dirty="0" smtClean="0">
                <a:solidFill>
                  <a:srgbClr val="2F5496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</a:br>
            <a:endParaRPr lang="hr-HR" sz="3600" dirty="0" smtClean="0">
              <a:solidFill>
                <a:srgbClr val="2F5496"/>
              </a:solidFill>
              <a:effectLst/>
              <a:latin typeface="Bahnschrift Light" panose="020B0502040204020203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750"/>
              </a:spcAft>
              <a:buNone/>
            </a:pPr>
            <a:r>
              <a:rPr lang="hr-HR" sz="2800" dirty="0" smtClean="0">
                <a:solidFill>
                  <a:srgbClr val="2F5496"/>
                </a:solidFill>
                <a:latin typeface="Bahnschrift Light" panose="020B0502040204020203" pitchFamily="34" charset="0"/>
                <a:ea typeface="Times New Roman" panose="02020603050405020304" pitchFamily="18" charset="0"/>
              </a:rPr>
              <a:t>Vježba:</a:t>
            </a:r>
            <a:r>
              <a:rPr lang="hr-HR" sz="2200" dirty="0" smtClean="0">
                <a:solidFill>
                  <a:srgbClr val="2F5496"/>
                </a:solidFill>
                <a:latin typeface="Bahnschrift Light" panose="020B0502040204020203" pitchFamily="34" charset="0"/>
                <a:ea typeface="Times New Roman" panose="02020603050405020304" pitchFamily="18" charset="0"/>
              </a:rPr>
              <a:t/>
            </a:r>
            <a:br>
              <a:rPr lang="hr-HR" sz="2200" dirty="0" smtClean="0">
                <a:solidFill>
                  <a:srgbClr val="2F5496"/>
                </a:solidFill>
                <a:latin typeface="Bahnschrift Light" panose="020B0502040204020203" pitchFamily="34" charset="0"/>
                <a:ea typeface="Times New Roman" panose="02020603050405020304" pitchFamily="18" charset="0"/>
              </a:rPr>
            </a:br>
            <a:r>
              <a:rPr lang="hr-HR" sz="2200" dirty="0" smtClean="0">
                <a:solidFill>
                  <a:srgbClr val="2F5496"/>
                </a:solidFill>
                <a:latin typeface="Bahnschrift Light" panose="020B0502040204020203" pitchFamily="34" charset="0"/>
                <a:ea typeface="Times New Roman" panose="02020603050405020304" pitchFamily="18" charset="0"/>
              </a:rPr>
              <a:t>Nakon odgledanog video tutorijala ponovite vježbu samostalno.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r-HR" sz="2200" dirty="0" smtClean="0">
              <a:solidFill>
                <a:srgbClr val="2F5496"/>
              </a:solidFill>
              <a:latin typeface="Bahnschrift Light" panose="020B0502040204020203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r-HR" sz="2800" dirty="0" smtClean="0">
                <a:solidFill>
                  <a:srgbClr val="2F5496"/>
                </a:solidFill>
                <a:ea typeface="Times New Roman" panose="02020603050405020304" pitchFamily="18" charset="0"/>
              </a:rPr>
              <a:t>Zadatak za samostalni rad: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r-HR" sz="2200" dirty="0" smtClean="0">
                <a:solidFill>
                  <a:srgbClr val="2F5496"/>
                </a:solidFill>
                <a:ea typeface="Times New Roman" panose="02020603050405020304" pitchFamily="18" charset="0"/>
              </a:rPr>
              <a:t>U vlastiti AutoCAD crtež umetnite rastersku grafiku, ne odgovarajuće mjesto (legenda podova i/ili rasvjete, zidna grafika, slika itd.)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r-HR" sz="2200" dirty="0" smtClean="0">
                <a:solidFill>
                  <a:srgbClr val="2F5496"/>
                </a:solidFill>
                <a:latin typeface="Bahnschrift Light" panose="020B0502040204020203" pitchFamily="34" charset="0"/>
                <a:ea typeface="Times New Roman" panose="02020603050405020304" pitchFamily="18" charset="0"/>
              </a:rPr>
              <a:t/>
            </a:r>
            <a:br>
              <a:rPr lang="hr-HR" sz="2200" dirty="0" smtClean="0">
                <a:solidFill>
                  <a:srgbClr val="2F5496"/>
                </a:solidFill>
                <a:latin typeface="Bahnschrift Light" panose="020B0502040204020203" pitchFamily="34" charset="0"/>
                <a:ea typeface="Times New Roman" panose="02020603050405020304" pitchFamily="18" charset="0"/>
              </a:rPr>
            </a:br>
            <a:r>
              <a:rPr lang="hr-HR" sz="2200" dirty="0" smtClean="0">
                <a:solidFill>
                  <a:srgbClr val="2F5496"/>
                </a:solidFill>
                <a:latin typeface="Bahnschrift Light" panose="020B0502040204020203" pitchFamily="34" charset="0"/>
                <a:ea typeface="Times New Roman" panose="02020603050405020304" pitchFamily="18" charset="0"/>
              </a:rPr>
              <a:t>Hvala na pažnji i sretno u crtanju vježbe! </a:t>
            </a:r>
            <a:r>
              <a:rPr lang="hr-HR" sz="2400" dirty="0">
                <a:solidFill>
                  <a:srgbClr val="2F5496"/>
                </a:solidFill>
                <a:latin typeface="Bahnschrift Light" panose="020B0502040204020203" pitchFamily="34" charset="0"/>
                <a:ea typeface="Times New Roman" panose="02020603050405020304" pitchFamily="18" charset="0"/>
              </a:rPr>
              <a:t/>
            </a:r>
            <a:br>
              <a:rPr lang="hr-HR" sz="2400" dirty="0">
                <a:solidFill>
                  <a:srgbClr val="2F5496"/>
                </a:solidFill>
                <a:latin typeface="Bahnschrift Light" panose="020B0502040204020203" pitchFamily="34" charset="0"/>
                <a:ea typeface="Times New Roman" panose="02020603050405020304" pitchFamily="18" charset="0"/>
              </a:rPr>
            </a:br>
            <a:endParaRPr lang="hr-HR" sz="2400" dirty="0">
              <a:solidFill>
                <a:srgbClr val="2F5496"/>
              </a:solidFill>
              <a:effectLst/>
              <a:latin typeface="Bahnschrift Light" panose="020B0502040204020203" pitchFamily="34" charset="0"/>
              <a:ea typeface="Times New Roman" panose="02020603050405020304" pitchFamily="18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 rot="16200000">
            <a:off x="-1203437" y="3177188"/>
            <a:ext cx="3853286" cy="5896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 cap="none" spc="0" baseline="0">
                <a:ln>
                  <a:noFill/>
                </a:ln>
                <a:solidFill>
                  <a:srgbClr val="FFC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 smtClean="0">
                <a:solidFill>
                  <a:schemeClr val="bg1"/>
                </a:solidFill>
                <a:latin typeface="Bahnschrift Light" panose="020B0502040204020203" pitchFamily="34" charset="0"/>
              </a:rPr>
              <a:t>AutoCAD naredbe1</a:t>
            </a:r>
            <a:endParaRPr lang="hr-HR" dirty="0">
              <a:solidFill>
                <a:schemeClr val="bg1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522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1418</TotalTime>
  <Words>219</Words>
  <Application>Microsoft Office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Bahnschrift Light</vt:lpstr>
      <vt:lpstr>Calibri</vt:lpstr>
      <vt:lpstr>Corbel</vt:lpstr>
      <vt:lpstr>Tahoma</vt:lpstr>
      <vt:lpstr>Times New Roman</vt:lpstr>
      <vt:lpstr>Wingdings 2</vt:lpstr>
      <vt:lpstr>Frame</vt:lpstr>
      <vt:lpstr>Rasterska grafika </vt:lpstr>
      <vt:lpstr>Upute: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tablice   HTML Tables</dc:title>
  <dc:creator>Suzana Sest</dc:creator>
  <cp:lastModifiedBy>Suzana Sest</cp:lastModifiedBy>
  <cp:revision>123</cp:revision>
  <dcterms:created xsi:type="dcterms:W3CDTF">2020-03-14T18:02:32Z</dcterms:created>
  <dcterms:modified xsi:type="dcterms:W3CDTF">2020-11-30T21:13:33Z</dcterms:modified>
</cp:coreProperties>
</file>